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219" r:id="rId4"/>
    <p:sldId id="261" r:id="rId6"/>
    <p:sldId id="2291" r:id="rId7"/>
    <p:sldId id="2292" r:id="rId8"/>
    <p:sldId id="2326" r:id="rId9"/>
    <p:sldId id="2293" r:id="rId10"/>
    <p:sldId id="2294" r:id="rId11"/>
    <p:sldId id="2308" r:id="rId12"/>
    <p:sldId id="2328" r:id="rId13"/>
    <p:sldId id="2329" r:id="rId14"/>
    <p:sldId id="2327" r:id="rId15"/>
    <p:sldId id="2334" r:id="rId16"/>
    <p:sldId id="2335" r:id="rId17"/>
    <p:sldId id="2336" r:id="rId18"/>
    <p:sldId id="2337" r:id="rId19"/>
    <p:sldId id="2338" r:id="rId20"/>
    <p:sldId id="2304" r:id="rId21"/>
    <p:sldId id="2331" r:id="rId22"/>
    <p:sldId id="2332" r:id="rId23"/>
    <p:sldId id="2350" r:id="rId24"/>
    <p:sldId id="2351" r:id="rId25"/>
    <p:sldId id="2344" r:id="rId26"/>
    <p:sldId id="2223" r:id="rId27"/>
    <p:sldId id="2354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CCE"/>
    <a:srgbClr val="52ADF6"/>
    <a:srgbClr val="FFFDFE"/>
    <a:srgbClr val="B09276"/>
    <a:srgbClr val="336C66"/>
    <a:srgbClr val="00080B"/>
    <a:srgbClr val="66D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06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25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智能医疗机器在不同分支的应用比例</a:t>
            </a:r>
            <a:endParaRPr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78143787536148"/>
          <c:y val="0.02663438256658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00312532791253"/>
          <c:y val="0.180255753587582"/>
          <c:w val="0.873734694843312"/>
          <c:h val="0.686161352212451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rgbClr val="9884F4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Surgery</c:v>
                </c:pt>
                <c:pt idx="1">
                  <c:v>Oncology</c:v>
                </c:pt>
                <c:pt idx="2">
                  <c:v>Gastroenterology</c:v>
                </c:pt>
                <c:pt idx="3">
                  <c:v>Urology Nephrology</c:v>
                </c:pt>
                <c:pt idx="4">
                  <c:v>General Internal Medicine</c:v>
                </c:pt>
                <c:pt idx="5">
                  <c:v>Disease examination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0.39116</c:v>
                </c:pt>
                <c:pt idx="1">
                  <c:v>0.27398</c:v>
                </c:pt>
                <c:pt idx="2">
                  <c:v>0.1376</c:v>
                </c:pt>
                <c:pt idx="3">
                  <c:v>0.0965</c:v>
                </c:pt>
                <c:pt idx="4">
                  <c:v>0.0632</c:v>
                </c:pt>
                <c:pt idx="5">
                  <c:v>0.0375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20"/>
        <c:axId val="295185728"/>
        <c:axId val="726394743"/>
      </c:barChart>
      <c:catAx>
        <c:axId val="295185728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none"/>
        <c:tickLblPos val="nextTo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726394743"/>
        <c:crosses val="autoZero"/>
        <c:auto val="1"/>
        <c:lblAlgn val="ctr"/>
        <c:lblOffset val="100"/>
        <c:noMultiLvlLbl val="0"/>
      </c:catAx>
      <c:valAx>
        <c:axId val="726394743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295185728"/>
        <c:crosses val="autoZero"/>
        <c:crossBetween val="between"/>
      </c:valAx>
      <c:spPr>
        <a:solidFill>
          <a:schemeClr val="bg1"/>
        </a:solidFill>
        <a:ln w="3175"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720581685210362"/>
          <c:y val="0.229600758546945"/>
          <c:w val="0.267864605098203"/>
          <c:h val="0.07827832292595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>
                <a:solidFill>
                  <a:schemeClr val="tx1"/>
                </a:solidFill>
              </a:rPr>
              <a:t>近</a:t>
            </a:r>
            <a:r>
              <a:rPr lang="en-US" altLang="zh-CN">
                <a:solidFill>
                  <a:schemeClr val="tx1"/>
                </a:solidFill>
              </a:rPr>
              <a:t>20</a:t>
            </a:r>
            <a:r>
              <a:rPr altLang="en-US">
                <a:solidFill>
                  <a:schemeClr val="tx1"/>
                </a:solidFill>
              </a:rPr>
              <a:t>年全球微型医疗机器人的发文数量</a:t>
            </a:r>
            <a:endParaRPr altLang="en-US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0215088142666103"/>
          <c:y val="0.006846188954815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发表数量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2001-2003</c:v>
                </c:pt>
                <c:pt idx="1">
                  <c:v>2004-2006</c:v>
                </c:pt>
                <c:pt idx="2">
                  <c:v>2007-2009</c:v>
                </c:pt>
                <c:pt idx="3">
                  <c:v>2010-2012</c:v>
                </c:pt>
                <c:pt idx="4">
                  <c:v>2013-2015</c:v>
                </c:pt>
                <c:pt idx="5">
                  <c:v>2016-2018</c:v>
                </c:pt>
                <c:pt idx="6">
                  <c:v>2019-2021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51</c:v>
                </c:pt>
                <c:pt idx="1">
                  <c:v>78</c:v>
                </c:pt>
                <c:pt idx="2">
                  <c:v>136</c:v>
                </c:pt>
                <c:pt idx="3">
                  <c:v>191</c:v>
                </c:pt>
                <c:pt idx="4">
                  <c:v>245</c:v>
                </c:pt>
                <c:pt idx="5">
                  <c:v>249</c:v>
                </c:pt>
                <c:pt idx="6">
                  <c:v>373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2001-2003</c:v>
                </c:pt>
                <c:pt idx="1">
                  <c:v>2004-2006</c:v>
                </c:pt>
                <c:pt idx="2">
                  <c:v>2007-2009</c:v>
                </c:pt>
                <c:pt idx="3">
                  <c:v>2010-2012</c:v>
                </c:pt>
                <c:pt idx="4">
                  <c:v>2013-2015</c:v>
                </c:pt>
                <c:pt idx="5">
                  <c:v>2016-2018</c:v>
                </c:pt>
                <c:pt idx="6">
                  <c:v>2019-2021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324016"/>
        <c:axId val="552356445"/>
      </c:barChart>
      <c:lineChart>
        <c:grouping val="standard"/>
        <c:varyColors val="0"/>
        <c:ser>
          <c:idx val="2"/>
          <c:order val="2"/>
          <c:tx>
            <c:strRef>
              <c:f>Sheet1!$C$1</c:f>
              <c:strCache>
                <c:ptCount val="1"/>
                <c:pt idx="0">
                  <c:v>总量</c:v>
                </c:pt>
              </c:strCache>
            </c:strRef>
          </c:tx>
          <c:spPr>
            <a:ln w="12700" cap="rnd" cmpd="sng">
              <a:solidFill>
                <a:schemeClr val="tx1"/>
              </a:solidFill>
              <a:prstDash val="sysDot"/>
              <a:round/>
            </a:ln>
            <a:effectLst/>
            <a:sp3d contourW="12700"/>
          </c:spPr>
          <c:marker>
            <c:symbol val="none"/>
          </c:marker>
          <c:dLbls>
            <c:delete val="1"/>
          </c:dLbls>
          <c:cat>
            <c:strRef>
              <c:f>Sheet1!$A$2:$A$9</c:f>
              <c:strCache>
                <c:ptCount val="8"/>
                <c:pt idx="0">
                  <c:v>2001-2003</c:v>
                </c:pt>
                <c:pt idx="1">
                  <c:v>2004-2006</c:v>
                </c:pt>
                <c:pt idx="2">
                  <c:v>2007-2009</c:v>
                </c:pt>
                <c:pt idx="3">
                  <c:v>2010-2012</c:v>
                </c:pt>
                <c:pt idx="4">
                  <c:v>2013-2015</c:v>
                </c:pt>
                <c:pt idx="5">
                  <c:v>2016-2018</c:v>
                </c:pt>
                <c:pt idx="6">
                  <c:v>2019-2021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51</c:v>
                </c:pt>
                <c:pt idx="1">
                  <c:v>78</c:v>
                </c:pt>
                <c:pt idx="2">
                  <c:v>136</c:v>
                </c:pt>
                <c:pt idx="3">
                  <c:v>191</c:v>
                </c:pt>
                <c:pt idx="4">
                  <c:v>245</c:v>
                </c:pt>
                <c:pt idx="5">
                  <c:v>249</c:v>
                </c:pt>
                <c:pt idx="6">
                  <c:v>373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74324016"/>
        <c:axId val="552356445"/>
      </c:lineChart>
      <c:catAx>
        <c:axId val="74324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52356445"/>
        <c:crosses val="autoZero"/>
        <c:auto val="1"/>
        <c:lblAlgn val="ctr"/>
        <c:lblOffset val="100"/>
        <c:noMultiLvlLbl val="0"/>
      </c:catAx>
      <c:valAx>
        <c:axId val="55235644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32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delete val="1"/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文献数量（篇）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哈尔滨工业大学</c:v>
                </c:pt>
                <c:pt idx="1">
                  <c:v>北京协和医学院</c:v>
                </c:pt>
                <c:pt idx="2">
                  <c:v>中国科学技术大学</c:v>
                </c:pt>
                <c:pt idx="3">
                  <c:v>首都医科大学</c:v>
                </c:pt>
                <c:pt idx="4">
                  <c:v>上海交通大学</c:v>
                </c:pt>
                <c:pt idx="5">
                  <c:v>哈尔滨医科大学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</c:v>
                </c:pt>
                <c:pt idx="1">
                  <c:v>15</c:v>
                </c:pt>
                <c:pt idx="2">
                  <c:v>12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998126816"/>
        <c:axId val="492947442"/>
      </c:barChart>
      <c:catAx>
        <c:axId val="998126816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2947442"/>
        <c:crosses val="autoZero"/>
        <c:auto val="1"/>
        <c:lblAlgn val="ctr"/>
        <c:lblOffset val="100"/>
        <c:noMultiLvlLbl val="0"/>
      </c:catAx>
      <c:valAx>
        <c:axId val="49294744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9812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68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1680"/>
              <a:t>各国对微纳米医疗机器人研究的发文数量</a:t>
            </a:r>
            <a:endParaRPr lang="en-US" altLang="zh-CN" sz="168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10316585831935"/>
          <c:y val="0.25838599902771"/>
          <c:w val="0.398377395439922"/>
          <c:h val="0.6922702965483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论文数量</c:v>
                </c:pt>
              </c:strCache>
            </c:strRef>
          </c:tx>
          <c:spPr>
            <a:solidFill>
              <a:srgbClr val="859949"/>
            </a:solidFill>
            <a:ln w="47625">
              <a:solidFill>
                <a:schemeClr val="bg1">
                  <a:alpha val="42000"/>
                </a:schemeClr>
              </a:solidFill>
            </a:ln>
          </c:spPr>
          <c:explosion val="9"/>
          <c:dPt>
            <c:idx val="0"/>
            <c:bubble3D val="0"/>
            <c:spPr>
              <a:solidFill>
                <a:srgbClr val="577CCE">
                  <a:lumMod val="5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ang="5400000" scaled="0"/>
              </a:gra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577CCE"/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5999AF">
                  <a:lumMod val="40000"/>
                  <a:lumOff val="6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577CCE">
                  <a:lumMod val="20000"/>
                  <a:lumOff val="8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5999AF">
                  <a:lumMod val="20000"/>
                  <a:lumOff val="8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577CCE">
                  <a:lumMod val="40000"/>
                  <a:lumOff val="6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7"/>
            <c:bubble3D val="0"/>
            <c:spPr>
              <a:solidFill>
                <a:srgbClr val="577CCE">
                  <a:lumMod val="20000"/>
                  <a:lumOff val="80000"/>
                </a:srgbClr>
              </a:solidFill>
              <a:ln w="47625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美国</c:v>
                </c:pt>
                <c:pt idx="1">
                  <c:v>中国</c:v>
                </c:pt>
                <c:pt idx="2">
                  <c:v>日本</c:v>
                </c:pt>
                <c:pt idx="3">
                  <c:v>韩国</c:v>
                </c:pt>
                <c:pt idx="4">
                  <c:v>德国</c:v>
                </c:pt>
                <c:pt idx="5">
                  <c:v>法国</c:v>
                </c:pt>
                <c:pt idx="6">
                  <c:v>意大利</c:v>
                </c:pt>
                <c:pt idx="7">
                  <c:v>英国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329</c:v>
                </c:pt>
                <c:pt idx="1">
                  <c:v>281</c:v>
                </c:pt>
                <c:pt idx="2">
                  <c:v>190</c:v>
                </c:pt>
                <c:pt idx="3">
                  <c:v>136</c:v>
                </c:pt>
                <c:pt idx="4">
                  <c:v>90</c:v>
                </c:pt>
                <c:pt idx="5">
                  <c:v>86</c:v>
                </c:pt>
                <c:pt idx="6">
                  <c:v>82</c:v>
                </c:pt>
                <c:pt idx="7">
                  <c:v>76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rgbClr val="9ABBE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0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1400">
          <a:solidFill>
            <a:srgbClr val="9ABBE9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BB0A3-20EB-4DA3-80EA-F728290567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A9D5B-595E-4022-9EA7-1DFFEFF939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B8E64-9523-40DA-9818-5563CE0B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13765-2C38-4442-9E10-F329EDE9B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0.xml"/><Relationship Id="rId1" Type="http://schemas.openxmlformats.org/officeDocument/2006/relationships/tags" Target="../tags/tag17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25.png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98.xml"/><Relationship Id="rId1" Type="http://schemas.openxmlformats.org/officeDocument/2006/relationships/tags" Target="../tags/tag19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9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0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4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21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image" Target="../media/image36.png"/><Relationship Id="rId5" Type="http://schemas.openxmlformats.org/officeDocument/2006/relationships/tags" Target="../tags/tag221.xml"/><Relationship Id="rId4" Type="http://schemas.openxmlformats.org/officeDocument/2006/relationships/image" Target="../media/image20.png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30.xml"/><Relationship Id="rId1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35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23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3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50.xml"/><Relationship Id="rId7" Type="http://schemas.openxmlformats.org/officeDocument/2006/relationships/image" Target="../media/image56.GIF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24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image" Target="../media/image5.png"/><Relationship Id="rId11" Type="http://schemas.openxmlformats.org/officeDocument/2006/relationships/image" Target="../media/image4.jpeg"/><Relationship Id="rId10" Type="http://schemas.openxmlformats.org/officeDocument/2006/relationships/image" Target="../media/image3.png"/><Relationship Id="rId1" Type="http://schemas.openxmlformats.org/officeDocument/2006/relationships/tags" Target="../tags/tag139.xml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media" Target="file:///E:\secondyearup\&#29579;&#27905;\ppt4.0\&#36798;&#33452;&#22855;.mp4" TargetMode="External"/><Relationship Id="rId8" Type="http://schemas.openxmlformats.org/officeDocument/2006/relationships/video" Target="NULL" TargetMode="Externa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6.xml"/><Relationship Id="rId13" Type="http://schemas.openxmlformats.org/officeDocument/2006/relationships/image" Target="../media/image7.png"/><Relationship Id="rId12" Type="http://schemas.microsoft.com/office/2007/relationships/media" Target="../media/media2.mp4"/><Relationship Id="rId11" Type="http://schemas.openxmlformats.org/officeDocument/2006/relationships/video" Target="../media/media2.mp4"/><Relationship Id="rId10" Type="http://schemas.openxmlformats.org/officeDocument/2006/relationships/image" Target="../media/image6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63.xml"/><Relationship Id="rId11" Type="http://schemas.openxmlformats.org/officeDocument/2006/relationships/image" Target="../media/image12.png"/><Relationship Id="rId10" Type="http://schemas.openxmlformats.org/officeDocument/2006/relationships/tags" Target="../tags/tag162.xml"/><Relationship Id="rId1" Type="http://schemas.openxmlformats.org/officeDocument/2006/relationships/tags" Target="../tags/tag1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5440" y="314960"/>
            <a:ext cx="11511280" cy="6228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8028" y="2129088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</a:t>
            </a: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纳米医疗机器人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0310" y="5499735"/>
            <a:ext cx="28924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800" dirty="0">
                <a:solidFill>
                  <a:schemeClr val="tx1"/>
                </a:solidFill>
                <a:cs typeface="+mn-ea"/>
                <a:sym typeface="+mn-lt"/>
              </a:rPr>
              <a:t>汇报时间：2022年4月4日</a:t>
            </a:r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8521790" y="3112319"/>
            <a:ext cx="1478778" cy="147877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8054223" y="460971"/>
            <a:ext cx="1216492" cy="121649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34"/>
          <p:cNvSpPr/>
          <p:nvPr/>
        </p:nvSpPr>
        <p:spPr>
          <a:xfrm>
            <a:off x="8725549" y="0"/>
            <a:ext cx="3477323" cy="3634164"/>
          </a:xfrm>
          <a:custGeom>
            <a:avLst/>
            <a:gdLst>
              <a:gd name="connsiteX0" fmla="*/ 1887582 w 3477323"/>
              <a:gd name="connsiteY0" fmla="*/ 0 h 3634164"/>
              <a:gd name="connsiteX1" fmla="*/ 3477323 w 3477323"/>
              <a:gd name="connsiteY1" fmla="*/ 0 h 3634164"/>
              <a:gd name="connsiteX2" fmla="*/ 3477323 w 3477323"/>
              <a:gd name="connsiteY2" fmla="*/ 1890398 h 3634164"/>
              <a:gd name="connsiteX3" fmla="*/ 1739800 w 3477323"/>
              <a:gd name="connsiteY3" fmla="*/ 3634164 h 3634164"/>
              <a:gd name="connsiteX4" fmla="*/ 0 w 3477323"/>
              <a:gd name="connsiteY4" fmla="*/ 1894364 h 363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7323" h="3634164">
                <a:moveTo>
                  <a:pt x="1887582" y="0"/>
                </a:moveTo>
                <a:lnTo>
                  <a:pt x="3477323" y="0"/>
                </a:lnTo>
                <a:lnTo>
                  <a:pt x="3477323" y="1890398"/>
                </a:lnTo>
                <a:lnTo>
                  <a:pt x="1739800" y="3634164"/>
                </a:lnTo>
                <a:lnTo>
                  <a:pt x="0" y="18943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35"/>
          <p:cNvSpPr/>
          <p:nvPr/>
        </p:nvSpPr>
        <p:spPr>
          <a:xfrm>
            <a:off x="8723274" y="2045028"/>
            <a:ext cx="3479599" cy="4812973"/>
          </a:xfrm>
          <a:custGeom>
            <a:avLst/>
            <a:gdLst>
              <a:gd name="connsiteX0" fmla="*/ 3479599 w 3479599"/>
              <a:gd name="connsiteY0" fmla="*/ 0 h 4812973"/>
              <a:gd name="connsiteX1" fmla="*/ 3479599 w 3479599"/>
              <a:gd name="connsiteY1" fmla="*/ 4812973 h 4812973"/>
              <a:gd name="connsiteX2" fmla="*/ 1333374 w 3479599"/>
              <a:gd name="connsiteY2" fmla="*/ 4812973 h 4812973"/>
              <a:gd name="connsiteX3" fmla="*/ 0 w 3479599"/>
              <a:gd name="connsiteY3" fmla="*/ 3479599 h 48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9599" h="4812973">
                <a:moveTo>
                  <a:pt x="3479599" y="0"/>
                </a:moveTo>
                <a:lnTo>
                  <a:pt x="3479599" y="4812973"/>
                </a:lnTo>
                <a:lnTo>
                  <a:pt x="1333374" y="4812973"/>
                </a:lnTo>
                <a:lnTo>
                  <a:pt x="0" y="3479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36"/>
          <p:cNvSpPr/>
          <p:nvPr/>
        </p:nvSpPr>
        <p:spPr>
          <a:xfrm>
            <a:off x="9790074" y="3111827"/>
            <a:ext cx="2412799" cy="4825598"/>
          </a:xfrm>
          <a:custGeom>
            <a:avLst/>
            <a:gdLst>
              <a:gd name="connsiteX0" fmla="*/ 2412799 w 2412799"/>
              <a:gd name="connsiteY0" fmla="*/ 0 h 4825598"/>
              <a:gd name="connsiteX1" fmla="*/ 2412799 w 2412799"/>
              <a:gd name="connsiteY1" fmla="*/ 4825598 h 4825598"/>
              <a:gd name="connsiteX2" fmla="*/ 0 w 2412799"/>
              <a:gd name="connsiteY2" fmla="*/ 2412799 h 48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799" h="4825598">
                <a:moveTo>
                  <a:pt x="2412799" y="0"/>
                </a:moveTo>
                <a:lnTo>
                  <a:pt x="2412799" y="4825598"/>
                </a:lnTo>
                <a:lnTo>
                  <a:pt x="0" y="2412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5c249dca6361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721053" y="1207482"/>
            <a:ext cx="609600" cy="609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78175" y="3243580"/>
            <a:ext cx="27184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atin typeface="等线" panose="02010600030101010101" charset="-122"/>
                <a:ea typeface="等线" panose="02010600030101010101" charset="-122"/>
              </a:rPr>
              <a:t>学术汇报</a:t>
            </a:r>
            <a:endParaRPr lang="zh-CN" altLang="en-US" sz="4800" b="1"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22960" y="3173095"/>
            <a:ext cx="7698740" cy="9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20310" y="4678045"/>
            <a:ext cx="27019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小组成员：夏烨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姚兴博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20310" y="5088890"/>
            <a:ext cx="239585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1800" dirty="0">
                <a:solidFill>
                  <a:schemeClr val="tx1"/>
                </a:solidFill>
                <a:cs typeface="+mn-ea"/>
                <a:sym typeface="+mn-lt"/>
              </a:rPr>
              <a:t>汇</a:t>
            </a:r>
            <a:r>
              <a:rPr lang="en-US" altLang="zh-CN" sz="1800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cs typeface="+mn-ea"/>
                <a:sym typeface="+mn-lt"/>
              </a:rPr>
              <a:t>报</a:t>
            </a:r>
            <a:r>
              <a:rPr lang="en-US" altLang="zh-CN" sz="1800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cs typeface="+mn-ea"/>
                <a:sym typeface="+mn-lt"/>
              </a:rPr>
              <a:t>人：夏烨</a:t>
            </a:r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8" grpId="0"/>
      <p:bldP spid="22" grpId="0"/>
      <p:bldP spid="23" grpId="0"/>
      <p:bldP spid="10" grpId="0"/>
      <p:bldP spid="18" grpId="1"/>
      <p:bldP spid="22" grpId="1"/>
      <p:bldP spid="23" grpId="1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824882" y="799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" y="2652395"/>
            <a:ext cx="5584825" cy="3600450"/>
          </a:xfrm>
          <a:prstGeom prst="rect">
            <a:avLst/>
          </a:prstGeom>
        </p:spPr>
      </p:pic>
      <p:sp>
        <p:nvSpPr>
          <p:cNvPr id="19" name="文本框 49"/>
          <p:cNvSpPr txBox="1"/>
          <p:nvPr/>
        </p:nvSpPr>
        <p:spPr>
          <a:xfrm>
            <a:off x="543560" y="39941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驱动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32930" y="5177155"/>
            <a:ext cx="4634865" cy="1217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微纳米机器人驱动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机理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（a）物理驱动举例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柔性磁驱动与光催化分解驱动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（b）化学驱动举例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自扩散泳驱动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（c）生物混合驱动举例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体细胞混合驱动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90080" y="473710"/>
            <a:ext cx="4507230" cy="4465320"/>
            <a:chOff x="10506" y="601"/>
            <a:chExt cx="7098" cy="703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6" y="2959"/>
              <a:ext cx="7008" cy="248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rcRect r="2378"/>
            <a:stretch>
              <a:fillRect/>
            </a:stretch>
          </p:blipFill>
          <p:spPr>
            <a:xfrm>
              <a:off x="10689" y="601"/>
              <a:ext cx="4147" cy="224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80" y="601"/>
              <a:ext cx="2624" cy="225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76" y="5435"/>
              <a:ext cx="6979" cy="2199"/>
            </a:xfrm>
            <a:prstGeom prst="rect">
              <a:avLst/>
            </a:prstGeom>
          </p:spPr>
        </p:pic>
      </p:grpSp>
      <p:cxnSp>
        <p:nvCxnSpPr>
          <p:cNvPr id="13" name="直接连接符 12"/>
          <p:cNvCxnSpPr/>
          <p:nvPr/>
        </p:nvCxnSpPr>
        <p:spPr>
          <a:xfrm>
            <a:off x="6450965" y="319405"/>
            <a:ext cx="26670" cy="615569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838959" y="1555037"/>
            <a:ext cx="658589" cy="34941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807844" y="321302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807844" y="457128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75640" y="1283335"/>
            <a:ext cx="5106035" cy="1200150"/>
            <a:chOff x="1128" y="2021"/>
            <a:chExt cx="8041" cy="1890"/>
          </a:xfrm>
        </p:grpSpPr>
        <p:sp>
          <p:nvSpPr>
            <p:cNvPr id="16" name="文本框 15"/>
            <p:cNvSpPr txBox="1"/>
            <p:nvPr/>
          </p:nvSpPr>
          <p:spPr>
            <a:xfrm>
              <a:off x="1731" y="2021"/>
              <a:ext cx="683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单独运动</a:t>
              </a:r>
              <a:r>
                <a:rPr lang="en-US" altLang="zh-CN" sz="3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+</a:t>
              </a:r>
              <a:r>
                <a:rPr lang="zh-CN" altLang="en-US" sz="3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集群运动</a:t>
              </a:r>
              <a:endPara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28" y="3303"/>
              <a:ext cx="8041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fontAlgn="auto">
                <a:lnSpc>
                  <a:spcPct val="120000"/>
                </a:lnSpc>
              </a:pP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❏很大程度上</a:t>
              </a:r>
              <a:r>
                <a:rPr lang="zh-CN" altLang="en-US" sz="16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影响运动速度</a:t>
              </a: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、</a:t>
              </a:r>
              <a:r>
                <a:rPr lang="zh-CN" altLang="en-US" sz="16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受控难易度</a:t>
              </a: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</a:t>
              </a:r>
              <a:r>
                <a:rPr lang="zh-CN" altLang="en-US" sz="16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生物相容性</a:t>
              </a:r>
              <a:endPara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543560" y="4095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降解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720" y="3708400"/>
            <a:ext cx="8394065" cy="286893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8994458" y="409575"/>
            <a:ext cx="2943225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6021705" y="3084830"/>
            <a:ext cx="500507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微纳米机器人体内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降解例图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745" y="493395"/>
            <a:ext cx="4091940" cy="227076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04470" y="2578100"/>
            <a:ext cx="409003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20000"/>
              </a:lnSpc>
            </a:pPr>
            <a:r>
              <a:rPr lang="zh-CN" altLang="en-US" sz="20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❏</a:t>
            </a:r>
            <a:r>
              <a:rPr lang="zh-CN" altLang="en-US" sz="1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</a:t>
            </a:r>
            <a:r>
              <a:rPr lang="zh-CN" altLang="en-US" sz="1600" b="1" spc="7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安全且完全</a:t>
            </a:r>
            <a:r>
              <a:rPr lang="zh-CN" altLang="en-US" sz="1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的从生物体内</a:t>
            </a:r>
            <a:r>
              <a:rPr lang="zh-CN" altLang="en-US" sz="1600" b="1" spc="7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降解</a:t>
            </a:r>
            <a:r>
              <a:rPr lang="zh-CN" altLang="en-US" sz="1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，是实现微纳米机器人临床应用的前提和关键</a:t>
            </a:r>
            <a:endParaRPr lang="zh-CN" altLang="en-US" sz="1600" b="1" spc="7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560" y="1338580"/>
            <a:ext cx="341185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安全性</a:t>
            </a:r>
            <a:r>
              <a:rPr lang="en-US" altLang="zh-CN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完全性</a:t>
            </a:r>
            <a:endParaRPr lang="zh-CN" altLang="en-US" sz="3600" b="1" spc="7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92625" y="294005"/>
            <a:ext cx="10160" cy="349948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74650" y="3902710"/>
            <a:ext cx="11583670" cy="254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4574540" y="492760"/>
            <a:ext cx="7207885" cy="2447290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641850" y="3218815"/>
            <a:ext cx="4037965" cy="111442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defTabSz="913765" eaLnBrk="1" hangingPunct="1">
              <a:defRPr/>
            </a:pP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</a:rPr>
              <a:t>应用</a:t>
            </a: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</a:rPr>
              <a:t>方向</a:t>
            </a:r>
            <a:endParaRPr lang="zh-CN" altLang="en-US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charset="-122"/>
            </a:endParaRPr>
          </a:p>
          <a:p>
            <a:pPr algn="dist" defTabSz="913765" eaLnBrk="1" hangingPunct="1">
              <a:defRPr/>
            </a:pPr>
            <a:endParaRPr lang="en-US" altLang="zh-CN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34110" y="1323975"/>
            <a:ext cx="3341370" cy="3486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/>
          </a:bodyPr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8850" y="4333240"/>
            <a:ext cx="5304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运输</a:t>
            </a:r>
            <a:r>
              <a:rPr lang="en-US" altLang="zh-CN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+</a:t>
            </a:r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外科手术</a:t>
            </a:r>
            <a:r>
              <a:rPr lang="en-US" altLang="zh-CN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+</a:t>
            </a:r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医学检测</a:t>
            </a:r>
            <a:r>
              <a:rPr lang="en-US" altLang="zh-CN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+</a:t>
            </a:r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医学成像</a:t>
            </a:r>
            <a:endParaRPr lang="zh-CN" altLang="en-US" sz="2400" b="1">
              <a:solidFill>
                <a:srgbClr val="577CCE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543560" y="7016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运输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0" y="409575"/>
            <a:ext cx="6446520" cy="4579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76359" y="255071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56039" y="451921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68224" y="115625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1239" y="251515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8912225" y="409575"/>
            <a:ext cx="2811145" cy="1171575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5377180" y="409575"/>
            <a:ext cx="3390265" cy="2526665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377180" y="2936240"/>
            <a:ext cx="6346190" cy="1951355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8912225" y="1644650"/>
            <a:ext cx="2811145" cy="1280795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86730" y="5039995"/>
            <a:ext cx="5991860" cy="1217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微纳米机器人运输作用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例图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超声驱动纳米棒状机器人靶向单个癌细胞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（b）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柔性磁驱动微机器人运输载药微球靶向宫颈癌细胞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（c）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层层自组装的管状微机器人携带</a:t>
            </a: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试剂靶向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癌细胞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）界面驱动的生物杂化磁性微机器人运输药物靶向癌细胞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111115" y="356235"/>
            <a:ext cx="2540" cy="615505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43560" y="1463040"/>
            <a:ext cx="5011420" cy="3942080"/>
            <a:chOff x="928" y="2605"/>
            <a:chExt cx="7892" cy="6208"/>
          </a:xfrm>
        </p:grpSpPr>
        <p:grpSp>
          <p:nvGrpSpPr>
            <p:cNvPr id="25" name="组合 24"/>
            <p:cNvGrpSpPr/>
            <p:nvPr/>
          </p:nvGrpSpPr>
          <p:grpSpPr>
            <a:xfrm>
              <a:off x="928" y="4677"/>
              <a:ext cx="6887" cy="1960"/>
              <a:chOff x="748" y="4320"/>
              <a:chExt cx="6887" cy="196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748" y="4320"/>
                <a:ext cx="6887" cy="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3200" b="1" spc="70"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装载试剂</a:t>
                </a:r>
                <a:endPara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69" y="5323"/>
                <a:ext cx="6664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❏</a:t>
                </a: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应用实例：</a:t>
                </a:r>
                <a:endParaRPr lang="zh-CN" altLang="en-US" sz="1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pPr fontAlgn="auto">
                  <a:lnSpc>
                    <a:spcPct val="120000"/>
                  </a:lnSpc>
                </a:pPr>
                <a:r>
                  <a:rPr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层层自组装的管状微机器人</a:t>
                </a:r>
                <a:r>
                  <a:rPr sz="14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携带</a:t>
                </a:r>
                <a:r>
                  <a:rPr lang="zh-CN" sz="14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试剂</a:t>
                </a:r>
                <a:r>
                  <a:rPr lang="zh-CN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靶向</a:t>
                </a:r>
                <a:r>
                  <a:rPr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癌细胞</a:t>
                </a:r>
                <a:endParaRPr lang="zh-CN" altLang="en-US" sz="1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28" y="6805"/>
              <a:ext cx="6887" cy="2009"/>
              <a:chOff x="748" y="2031"/>
              <a:chExt cx="6887" cy="200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48" y="2031"/>
                <a:ext cx="6887" cy="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3200" b="1" spc="70"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装载细胞</a:t>
                </a:r>
                <a:endPara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28" y="3083"/>
                <a:ext cx="6664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❏</a:t>
                </a: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应用实例：</a:t>
                </a:r>
                <a:endParaRPr lang="zh-CN" altLang="en-US" sz="1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pPr fontAlgn="auto">
                  <a:lnSpc>
                    <a:spcPct val="120000"/>
                  </a:lnSpc>
                </a:pP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柔性磁驱动微机器人</a:t>
                </a:r>
                <a:r>
                  <a:rPr lang="zh-CN" altLang="en-US" sz="14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运输载药微球</a:t>
                </a: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靶向宫颈癌细胞</a:t>
                </a:r>
                <a:endParaRPr lang="zh-CN" altLang="en-US" sz="1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28" y="2605"/>
              <a:ext cx="7892" cy="1944"/>
              <a:chOff x="747" y="6609"/>
              <a:chExt cx="6887" cy="194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747" y="6609"/>
                <a:ext cx="6887" cy="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3200" b="1" spc="70">
                    <a:uFillTx/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装载药品</a:t>
                </a:r>
                <a:endPara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47" y="7596"/>
                <a:ext cx="6664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0000"/>
                  </a:lnSpc>
                </a:pP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❏</a:t>
                </a:r>
                <a:r>
                  <a:rPr lang="zh-CN" altLang="en-US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应用实例：</a:t>
                </a:r>
                <a:endParaRPr lang="zh-CN" altLang="en-US" sz="14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  <a:p>
                <a:pPr fontAlgn="auto">
                  <a:lnSpc>
                    <a:spcPct val="120000"/>
                  </a:lnSpc>
                </a:pPr>
                <a:r>
                  <a:rPr lang="zh-CN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界面驱动的生物杂化磁性微机器人</a:t>
                </a:r>
                <a:r>
                  <a:rPr lang="zh-CN" sz="14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运输药物</a:t>
                </a:r>
                <a:r>
                  <a:rPr lang="zh-CN" sz="1400" b="1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靶向癌细胞</a:t>
                </a:r>
                <a:endParaRPr lang="zh-CN" altLang="en-US" sz="14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27617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955" y="2974975"/>
            <a:ext cx="1951355" cy="1732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165" y="2974975"/>
            <a:ext cx="2856230" cy="173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345" y="624840"/>
            <a:ext cx="5256530" cy="235013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6497955" y="685800"/>
            <a:ext cx="4937760" cy="4028440"/>
          </a:xfrm>
          <a:prstGeom prst="rect">
            <a:avLst/>
          </a:prstGeom>
          <a:noFill/>
          <a:ln>
            <a:solidFill>
              <a:schemeClr val="dk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97955" y="5010150"/>
            <a:ext cx="5005070" cy="1217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外科手术例图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Mg-微型机器人治疗胃部细菌感染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（b）微型机器人在活兔眼玻璃体液中进行外科手术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（c）微型机器人在1Hz的场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内围绕三个轴旋转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3560" y="1479550"/>
            <a:ext cx="5234940" cy="3899535"/>
            <a:chOff x="1033" y="2007"/>
            <a:chExt cx="8244" cy="6141"/>
          </a:xfrm>
        </p:grpSpPr>
        <p:sp>
          <p:nvSpPr>
            <p:cNvPr id="22" name="文本框 21"/>
            <p:cNvSpPr txBox="1"/>
            <p:nvPr/>
          </p:nvSpPr>
          <p:spPr>
            <a:xfrm>
              <a:off x="1033" y="3297"/>
              <a:ext cx="8244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❏微纳米机器人的手术操作是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纳米级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的，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更加精准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地对患处实施缝合、切除、涂药等一些列操作。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3" y="2007"/>
              <a:ext cx="6666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3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精准</a:t>
              </a:r>
              <a:r>
                <a:rPr lang="zh-CN" altLang="en-US" sz="3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微创</a:t>
              </a:r>
              <a:endPara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33" y="5114"/>
              <a:ext cx="6666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3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伤害小、</a:t>
              </a:r>
              <a:r>
                <a:rPr lang="zh-CN" altLang="en-US" sz="36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易恢复</a:t>
              </a:r>
              <a:endPara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3" y="6435"/>
              <a:ext cx="8244" cy="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❏微纳米机器人进行手术所造成的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创伤远小于医生或其他大型医疗机器人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，更小的伤口有利于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病人恢复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H="1">
            <a:off x="5882005" y="123190"/>
            <a:ext cx="2540" cy="615505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49"/>
          <p:cNvSpPr txBox="1"/>
          <p:nvPr/>
        </p:nvSpPr>
        <p:spPr>
          <a:xfrm>
            <a:off x="543560" y="7016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外科手术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75" y="501650"/>
            <a:ext cx="1911350" cy="1258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390" y="509905"/>
            <a:ext cx="1892300" cy="12426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l="51529"/>
          <a:stretch>
            <a:fillRect/>
          </a:stretch>
        </p:blipFill>
        <p:spPr>
          <a:xfrm>
            <a:off x="5741670" y="501650"/>
            <a:ext cx="1767840" cy="1257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035" y="1845310"/>
            <a:ext cx="5875655" cy="313055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41670" y="5087620"/>
            <a:ext cx="5836920" cy="939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医学诊断例图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fontAlgn="auto"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（a）</a:t>
            </a: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微纳米机器人潜入毛细血管进行检测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（b）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活细胞原位观测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（c）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细胞膜分子力检测</a:t>
            </a:r>
            <a:r>
              <a:rPr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（d）Mg/Pt Janus 微型机器人对人血清中葡萄糖的检测</a:t>
            </a:r>
            <a:endParaRPr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4804" y="136453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0380" y="4607560"/>
            <a:ext cx="567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9654" y="136517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72769" y="136517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111115" y="356235"/>
            <a:ext cx="2540" cy="615505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49"/>
          <p:cNvSpPr txBox="1"/>
          <p:nvPr/>
        </p:nvSpPr>
        <p:spPr>
          <a:xfrm>
            <a:off x="543560" y="7016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医学检测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0215" y="1551940"/>
            <a:ext cx="4497705" cy="3928745"/>
            <a:chOff x="720" y="2084"/>
            <a:chExt cx="8198" cy="6187"/>
          </a:xfrm>
        </p:grpSpPr>
        <p:sp>
          <p:nvSpPr>
            <p:cNvPr id="14" name="文本框 13"/>
            <p:cNvSpPr txBox="1"/>
            <p:nvPr/>
          </p:nvSpPr>
          <p:spPr>
            <a:xfrm>
              <a:off x="720" y="2084"/>
              <a:ext cx="6666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3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检测离子和毒素</a:t>
              </a:r>
              <a:endPara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0" y="5388"/>
              <a:ext cx="6666" cy="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3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生物传感</a:t>
              </a:r>
              <a:endParaRPr lang="zh-CN" altLang="en-US" sz="3600" b="1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" y="3537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精准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血液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检查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14" y="4365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❏应用举例：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脓毒症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早期诊断</a:t>
              </a:r>
              <a:endPara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14" y="7604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❏应用举例：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血清</a:t>
              </a: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中</a:t>
              </a: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葡萄糖的电化学检测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30" y="6833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高生物相容性</a:t>
              </a:r>
              <a:r>
                <a:rPr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、</a:t>
              </a:r>
              <a:r>
                <a:rPr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灵活性</a:t>
              </a:r>
              <a:r>
                <a:rPr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和</a:t>
              </a:r>
              <a:r>
                <a:rPr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无创性</a:t>
              </a:r>
              <a:endParaRPr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5095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885" y="2619375"/>
            <a:ext cx="2884170" cy="211899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595745" y="4954270"/>
            <a:ext cx="4446905" cy="10496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各种医学成像方式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示意图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（a）</a:t>
            </a: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传统医学成像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MRI scanner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（b）胃镜检查内视管道成像</a:t>
            </a:r>
            <a:r>
              <a:rPr 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（c）微型机器人在人体内成像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20000"/>
              </a:lnSpc>
            </a:pPr>
            <a:endParaRPr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rcRect l="62144" t="1466"/>
          <a:stretch>
            <a:fillRect/>
          </a:stretch>
        </p:blipFill>
        <p:spPr>
          <a:xfrm>
            <a:off x="9233535" y="553085"/>
            <a:ext cx="2255520" cy="200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35" y="2620010"/>
            <a:ext cx="2183130" cy="2148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1466" r="44943"/>
          <a:stretch>
            <a:fillRect/>
          </a:stretch>
        </p:blipFill>
        <p:spPr>
          <a:xfrm>
            <a:off x="6007735" y="553085"/>
            <a:ext cx="3280410" cy="200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92609" y="219130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34114" y="436999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30704" y="436999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8470" y="1591310"/>
            <a:ext cx="4368800" cy="4009390"/>
            <a:chOff x="914" y="2062"/>
            <a:chExt cx="7988" cy="6314"/>
          </a:xfrm>
        </p:grpSpPr>
        <p:sp>
          <p:nvSpPr>
            <p:cNvPr id="9" name="文本框 8"/>
            <p:cNvSpPr txBox="1"/>
            <p:nvPr/>
          </p:nvSpPr>
          <p:spPr>
            <a:xfrm>
              <a:off x="1070" y="2062"/>
              <a:ext cx="6887" cy="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传统</a:t>
              </a:r>
              <a:r>
                <a: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医学成像</a:t>
              </a:r>
              <a:endPara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4" y="3297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❏对医生、患者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有辐射</a:t>
              </a:r>
              <a:endPara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4" y="4125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舒适性低</a:t>
              </a:r>
              <a:endPara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0" y="5299"/>
              <a:ext cx="6887" cy="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微纳米</a:t>
              </a:r>
              <a:r>
                <a:rPr lang="zh-CN" altLang="en-US" sz="3200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机器人成像</a:t>
              </a:r>
              <a:endPara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14" y="6519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无辐射</a:t>
              </a:r>
              <a:endPara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4" y="7709"/>
              <a:ext cx="7988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精准度高</a:t>
              </a:r>
              <a:endPara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H="1">
            <a:off x="5111115" y="356235"/>
            <a:ext cx="2540" cy="615505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58470" y="4834890"/>
            <a:ext cx="3092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❏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舒适性高</a:t>
            </a:r>
            <a:endParaRPr lang="zh-CN" altLang="en-US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25" name="文本框 49"/>
          <p:cNvSpPr txBox="1"/>
          <p:nvPr/>
        </p:nvSpPr>
        <p:spPr>
          <a:xfrm>
            <a:off x="543560" y="7016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医学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成像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34110" y="1323975"/>
            <a:ext cx="3341370" cy="3486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/>
          </a:bodyPr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607560" y="3267075"/>
            <a:ext cx="4519295" cy="89217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buClrTx/>
              <a:buSzTx/>
              <a:buFontTx/>
              <a:defRPr/>
            </a:pP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挑战</a:t>
            </a: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创新</a:t>
            </a:r>
            <a:endParaRPr lang="zh-CN" altLang="en-US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 rot="5400000">
            <a:off x="2871470" y="-2670175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 rot="5400000">
            <a:off x="1235710" y="-1033780"/>
            <a:ext cx="869950" cy="3351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49"/>
          <p:cNvSpPr txBox="1"/>
          <p:nvPr/>
        </p:nvSpPr>
        <p:spPr>
          <a:xfrm>
            <a:off x="568960" y="347980"/>
            <a:ext cx="225615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问题与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挑战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815" y="1169670"/>
            <a:ext cx="4168140" cy="147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材料选择：</a:t>
            </a:r>
            <a:r>
              <a:rPr lang="zh-CN" altLang="en-US" b="1">
                <a:solidFill>
                  <a:srgbClr val="FF0000"/>
                </a:solidFill>
              </a:rPr>
              <a:t>相容性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FF0000"/>
                </a:solidFill>
              </a:rPr>
              <a:t>安全性</a:t>
            </a:r>
            <a:r>
              <a:rPr lang="zh-CN" altLang="en-US"/>
              <a:t>问题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驱动方式：</a:t>
            </a:r>
            <a:r>
              <a:rPr lang="zh-CN" altLang="en-US" b="1">
                <a:solidFill>
                  <a:srgbClr val="FF0000"/>
                </a:solidFill>
              </a:rPr>
              <a:t>可控性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FF0000"/>
                </a:solidFill>
              </a:rPr>
              <a:t>生物可行性</a:t>
            </a:r>
            <a:r>
              <a:rPr lang="zh-CN" altLang="en-US"/>
              <a:t>问题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复杂问题：单一机器人</a:t>
            </a:r>
            <a:r>
              <a:rPr lang="zh-CN" altLang="en-US" b="1">
                <a:solidFill>
                  <a:srgbClr val="FF0000"/>
                </a:solidFill>
              </a:rPr>
              <a:t>难以解决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49"/>
          <p:cNvSpPr txBox="1"/>
          <p:nvPr/>
        </p:nvSpPr>
        <p:spPr>
          <a:xfrm>
            <a:off x="6972935" y="347980"/>
            <a:ext cx="18903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创新方向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842510" y="1651000"/>
            <a:ext cx="1880870" cy="513715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972935" y="1169670"/>
            <a:ext cx="4428490" cy="147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材料选择：</a:t>
            </a:r>
            <a:r>
              <a:rPr lang="zh-CN" altLang="en-US" b="1">
                <a:solidFill>
                  <a:srgbClr val="FF0000"/>
                </a:solidFill>
              </a:rPr>
              <a:t>相容性高、毒性小的材料</a:t>
            </a:r>
            <a:endParaRPr lang="zh-CN" altLang="en-US" b="1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/>
              <a:t>驱动方式：兼顾</a:t>
            </a:r>
            <a:r>
              <a:rPr lang="zh-CN" altLang="en-US" b="1">
                <a:solidFill>
                  <a:srgbClr val="FF0000"/>
                </a:solidFill>
              </a:rPr>
              <a:t>精准控制、生物可行性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ym typeface="+mn-ea"/>
              </a:rPr>
              <a:t>复杂问题：提高问题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解决效能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24815" y="2994660"/>
            <a:ext cx="10866120" cy="29845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65200" y="3373120"/>
            <a:ext cx="10261733" cy="2711632"/>
            <a:chOff x="1520" y="5312"/>
            <a:chExt cx="16160" cy="4270"/>
          </a:xfrm>
        </p:grpSpPr>
        <p:grpSp>
          <p:nvGrpSpPr>
            <p:cNvPr id="35" name="组合 34"/>
            <p:cNvGrpSpPr/>
            <p:nvPr/>
          </p:nvGrpSpPr>
          <p:grpSpPr>
            <a:xfrm>
              <a:off x="1520" y="5312"/>
              <a:ext cx="16160" cy="4270"/>
              <a:chOff x="472" y="5279"/>
              <a:chExt cx="16160" cy="427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72" y="5312"/>
                <a:ext cx="16160" cy="4237"/>
                <a:chOff x="896" y="5009"/>
                <a:chExt cx="15614" cy="3914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896" y="5009"/>
                  <a:ext cx="4716" cy="3911"/>
                  <a:chOff x="1079" y="6305"/>
                  <a:chExt cx="4077" cy="3911"/>
                </a:xfrm>
              </p:grpSpPr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45" y="6305"/>
                    <a:ext cx="3744" cy="3215"/>
                  </a:xfrm>
                  <a:prstGeom prst="rect">
                    <a:avLst/>
                  </a:prstGeom>
                  <a:ln w="12700" cmpd="sng">
                    <a:solidFill>
                      <a:schemeClr val="tx1"/>
                    </a:solidFill>
                    <a:prstDash val="sysDash"/>
                  </a:ln>
                </p:spPr>
              </p:pic>
              <p:sp>
                <p:nvSpPr>
                  <p:cNvPr id="21" name="文本框 20"/>
                  <p:cNvSpPr txBox="1"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079" y="9680"/>
                    <a:ext cx="4077" cy="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化学</a:t>
                    </a:r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燃料能否在人体内</a:t>
                    </a:r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使用？</a:t>
                    </a:r>
                    <a:endParaRPr lang="zh-CN" altLang="en-US">
                      <a:solidFill>
                        <a:schemeClr val="dk1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6182" y="5009"/>
                  <a:ext cx="4406" cy="3914"/>
                  <a:chOff x="5650" y="5009"/>
                  <a:chExt cx="4406" cy="3914"/>
                </a:xfrm>
              </p:grpSpPr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6"/>
                  <a:srcRect r="47292" b="47340"/>
                  <a:stretch>
                    <a:fillRect/>
                  </a:stretch>
                </p:blipFill>
                <p:spPr>
                  <a:xfrm>
                    <a:off x="5650" y="5009"/>
                    <a:ext cx="4406" cy="3212"/>
                  </a:xfrm>
                  <a:prstGeom prst="rect">
                    <a:avLst/>
                  </a:prstGeom>
                  <a:ln w="12700" cmpd="sng">
                    <a:solidFill>
                      <a:schemeClr val="tx1"/>
                    </a:solidFill>
                    <a:prstDash val="sysDash"/>
                  </a:ln>
                </p:spPr>
              </p:pic>
              <p:sp>
                <p:nvSpPr>
                  <p:cNvPr id="19" name="文本框 18"/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263" y="8387"/>
                    <a:ext cx="3437" cy="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驱动</a:t>
                    </a:r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方式精度</a:t>
                    </a:r>
                    <a:r>
                      <a:rPr lang="zh-CN" altLang="en-US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过低？</a:t>
                    </a:r>
                    <a:endParaRPr lang="zh-CN" altLang="en-US">
                      <a:solidFill>
                        <a:schemeClr val="dk1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sp>
              <p:nvSpPr>
                <p:cNvPr id="27" name="文本框 26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11351" y="8384"/>
                  <a:ext cx="5159" cy="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endParaRPr lang="zh-CN" altLang="en-US">
                    <a:solidFill>
                      <a:schemeClr val="dk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93" y="5279"/>
                <a:ext cx="4829" cy="352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12500" y="9002"/>
              <a:ext cx="45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单一机器人成像效果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不佳？</a:t>
              </a:r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405765" y="455930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 font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解决方案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765" y="3054985"/>
            <a:ext cx="3486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生物合成机器人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4987290" y="591820"/>
            <a:ext cx="11430" cy="58305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5375910" y="323215"/>
            <a:ext cx="6569710" cy="6099175"/>
            <a:chOff x="8538" y="505"/>
            <a:chExt cx="9732" cy="9823"/>
          </a:xfrm>
        </p:grpSpPr>
        <p:sp>
          <p:nvSpPr>
            <p:cNvPr id="13" name="文本框 12"/>
            <p:cNvSpPr txBox="1"/>
            <p:nvPr/>
          </p:nvSpPr>
          <p:spPr>
            <a:xfrm>
              <a:off x="8538" y="505"/>
              <a:ext cx="7045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规避化学材料对人体产生的副作用</a:t>
              </a:r>
              <a:endPara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538" y="3648"/>
              <a:ext cx="3445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具有生物组件活性</a:t>
              </a:r>
              <a:endPara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8" y="7183"/>
              <a:ext cx="9728" cy="3145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/>
            <a:srcRect t="21369"/>
            <a:stretch>
              <a:fillRect/>
            </a:stretch>
          </p:blipFill>
          <p:spPr>
            <a:xfrm>
              <a:off x="8538" y="4238"/>
              <a:ext cx="9732" cy="2274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</p:pic>
        <p:sp>
          <p:nvSpPr>
            <p:cNvPr id="35" name="文本框 34"/>
            <p:cNvSpPr txBox="1"/>
            <p:nvPr/>
          </p:nvSpPr>
          <p:spPr>
            <a:xfrm>
              <a:off x="8538" y="6558"/>
              <a:ext cx="6833" cy="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生物活性系统与非活性系统的优势融合</a:t>
              </a:r>
              <a:endPara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68935" y="4053205"/>
            <a:ext cx="4241165" cy="2191385"/>
            <a:chOff x="581" y="5763"/>
            <a:chExt cx="6679" cy="3451"/>
          </a:xfrm>
        </p:grpSpPr>
        <p:sp>
          <p:nvSpPr>
            <p:cNvPr id="20" name="文本框 19"/>
            <p:cNvSpPr txBox="1"/>
            <p:nvPr/>
          </p:nvSpPr>
          <p:spPr>
            <a:xfrm>
              <a:off x="581" y="8634"/>
              <a:ext cx="667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大肠杆菌-血红细胞杂化微机器人</a:t>
              </a:r>
              <a:endPara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" y="5763"/>
              <a:ext cx="6638" cy="2702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910" y="753745"/>
            <a:ext cx="6574790" cy="1457960"/>
          </a:xfrm>
          <a:prstGeom prst="rect">
            <a:avLst/>
          </a:prstGeom>
          <a:ln w="12700" cmpd="sng">
            <a:solidFill>
              <a:schemeClr val="tx1"/>
            </a:solidFill>
            <a:prstDash val="sysDash"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60" y="1043305"/>
            <a:ext cx="4425315" cy="17735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-1"/>
            <a:ext cx="546821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5440" y="314960"/>
            <a:ext cx="11511280" cy="6228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文本框 6"/>
          <p:cNvSpPr txBox="1"/>
          <p:nvPr>
            <p:custDataLst>
              <p:tags r:id="rId1"/>
            </p:custDataLst>
          </p:nvPr>
        </p:nvSpPr>
        <p:spPr>
          <a:xfrm>
            <a:off x="1343191" y="545948"/>
            <a:ext cx="2280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PA-椭圆 5"/>
          <p:cNvSpPr/>
          <p:nvPr>
            <p:custDataLst>
              <p:tags r:id="rId2"/>
            </p:custDataLst>
          </p:nvPr>
        </p:nvSpPr>
        <p:spPr>
          <a:xfrm>
            <a:off x="825490" y="870726"/>
            <a:ext cx="315884" cy="315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PA-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675336" y="2905240"/>
            <a:ext cx="934054" cy="1047196"/>
          </a:xfrm>
          <a:custGeom>
            <a:avLst/>
            <a:gdLst>
              <a:gd name="T0" fmla="*/ 306 w 626"/>
              <a:gd name="T1" fmla="*/ 303 h 697"/>
              <a:gd name="T2" fmla="*/ 266 w 626"/>
              <a:gd name="T3" fmla="*/ 295 h 697"/>
              <a:gd name="T4" fmla="*/ 47 w 626"/>
              <a:gd name="T5" fmla="*/ 187 h 697"/>
              <a:gd name="T6" fmla="*/ 24 w 626"/>
              <a:gd name="T7" fmla="*/ 155 h 697"/>
              <a:gd name="T8" fmla="*/ 47 w 626"/>
              <a:gd name="T9" fmla="*/ 122 h 697"/>
              <a:gd name="T10" fmla="*/ 268 w 626"/>
              <a:gd name="T11" fmla="*/ 9 h 697"/>
              <a:gd name="T12" fmla="*/ 311 w 626"/>
              <a:gd name="T13" fmla="*/ 0 h 697"/>
              <a:gd name="T14" fmla="*/ 350 w 626"/>
              <a:gd name="T15" fmla="*/ 8 h 697"/>
              <a:gd name="T16" fmla="*/ 569 w 626"/>
              <a:gd name="T17" fmla="*/ 115 h 697"/>
              <a:gd name="T18" fmla="*/ 593 w 626"/>
              <a:gd name="T19" fmla="*/ 147 h 697"/>
              <a:gd name="T20" fmla="*/ 569 w 626"/>
              <a:gd name="T21" fmla="*/ 180 h 697"/>
              <a:gd name="T22" fmla="*/ 349 w 626"/>
              <a:gd name="T23" fmla="*/ 293 h 697"/>
              <a:gd name="T24" fmla="*/ 306 w 626"/>
              <a:gd name="T25" fmla="*/ 303 h 697"/>
              <a:gd name="T26" fmla="*/ 63 w 626"/>
              <a:gd name="T27" fmla="*/ 153 h 697"/>
              <a:gd name="T28" fmla="*/ 282 w 626"/>
              <a:gd name="T29" fmla="*/ 261 h 697"/>
              <a:gd name="T30" fmla="*/ 306 w 626"/>
              <a:gd name="T31" fmla="*/ 266 h 697"/>
              <a:gd name="T32" fmla="*/ 331 w 626"/>
              <a:gd name="T33" fmla="*/ 261 h 697"/>
              <a:gd name="T34" fmla="*/ 553 w 626"/>
              <a:gd name="T35" fmla="*/ 149 h 697"/>
              <a:gd name="T36" fmla="*/ 334 w 626"/>
              <a:gd name="T37" fmla="*/ 41 h 697"/>
              <a:gd name="T38" fmla="*/ 311 w 626"/>
              <a:gd name="T39" fmla="*/ 36 h 697"/>
              <a:gd name="T40" fmla="*/ 285 w 626"/>
              <a:gd name="T41" fmla="*/ 41 h 697"/>
              <a:gd name="T42" fmla="*/ 63 w 626"/>
              <a:gd name="T43" fmla="*/ 153 h 697"/>
              <a:gd name="T44" fmla="*/ 261 w 626"/>
              <a:gd name="T45" fmla="*/ 697 h 697"/>
              <a:gd name="T46" fmla="*/ 238 w 626"/>
              <a:gd name="T47" fmla="*/ 691 h 697"/>
              <a:gd name="T48" fmla="*/ 41 w 626"/>
              <a:gd name="T49" fmla="*/ 588 h 697"/>
              <a:gd name="T50" fmla="*/ 0 w 626"/>
              <a:gd name="T51" fmla="*/ 531 h 697"/>
              <a:gd name="T52" fmla="*/ 0 w 626"/>
              <a:gd name="T53" fmla="*/ 255 h 697"/>
              <a:gd name="T54" fmla="*/ 35 w 626"/>
              <a:gd name="T55" fmla="*/ 222 h 697"/>
              <a:gd name="T56" fmla="*/ 58 w 626"/>
              <a:gd name="T57" fmla="*/ 228 h 697"/>
              <a:gd name="T58" fmla="*/ 253 w 626"/>
              <a:gd name="T59" fmla="*/ 331 h 697"/>
              <a:gd name="T60" fmla="*/ 295 w 626"/>
              <a:gd name="T61" fmla="*/ 388 h 697"/>
              <a:gd name="T62" fmla="*/ 295 w 626"/>
              <a:gd name="T63" fmla="*/ 664 h 697"/>
              <a:gd name="T64" fmla="*/ 261 w 626"/>
              <a:gd name="T65" fmla="*/ 697 h 697"/>
              <a:gd name="T66" fmla="*/ 253 w 626"/>
              <a:gd name="T67" fmla="*/ 659 h 697"/>
              <a:gd name="T68" fmla="*/ 258 w 626"/>
              <a:gd name="T69" fmla="*/ 661 h 697"/>
              <a:gd name="T70" fmla="*/ 258 w 626"/>
              <a:gd name="T71" fmla="*/ 388 h 697"/>
              <a:gd name="T72" fmla="*/ 238 w 626"/>
              <a:gd name="T73" fmla="*/ 363 h 697"/>
              <a:gd name="T74" fmla="*/ 41 w 626"/>
              <a:gd name="T75" fmla="*/ 260 h 697"/>
              <a:gd name="T76" fmla="*/ 36 w 626"/>
              <a:gd name="T77" fmla="*/ 258 h 697"/>
              <a:gd name="T78" fmla="*/ 36 w 626"/>
              <a:gd name="T79" fmla="*/ 531 h 697"/>
              <a:gd name="T80" fmla="*/ 57 w 626"/>
              <a:gd name="T81" fmla="*/ 556 h 697"/>
              <a:gd name="T82" fmla="*/ 253 w 626"/>
              <a:gd name="T83" fmla="*/ 659 h 697"/>
              <a:gd name="T84" fmla="*/ 366 w 626"/>
              <a:gd name="T85" fmla="*/ 697 h 697"/>
              <a:gd name="T86" fmla="*/ 333 w 626"/>
              <a:gd name="T87" fmla="*/ 664 h 697"/>
              <a:gd name="T88" fmla="*/ 333 w 626"/>
              <a:gd name="T89" fmla="*/ 388 h 697"/>
              <a:gd name="T90" fmla="*/ 374 w 626"/>
              <a:gd name="T91" fmla="*/ 331 h 697"/>
              <a:gd name="T92" fmla="*/ 569 w 626"/>
              <a:gd name="T93" fmla="*/ 228 h 697"/>
              <a:gd name="T94" fmla="*/ 593 w 626"/>
              <a:gd name="T95" fmla="*/ 222 h 697"/>
              <a:gd name="T96" fmla="*/ 626 w 626"/>
              <a:gd name="T97" fmla="*/ 255 h 697"/>
              <a:gd name="T98" fmla="*/ 626 w 626"/>
              <a:gd name="T99" fmla="*/ 531 h 697"/>
              <a:gd name="T100" fmla="*/ 585 w 626"/>
              <a:gd name="T101" fmla="*/ 588 h 697"/>
              <a:gd name="T102" fmla="*/ 390 w 626"/>
              <a:gd name="T103" fmla="*/ 691 h 697"/>
              <a:gd name="T104" fmla="*/ 366 w 626"/>
              <a:gd name="T105" fmla="*/ 697 h 697"/>
              <a:gd name="T106" fmla="*/ 585 w 626"/>
              <a:gd name="T107" fmla="*/ 260 h 697"/>
              <a:gd name="T108" fmla="*/ 390 w 626"/>
              <a:gd name="T109" fmla="*/ 363 h 697"/>
              <a:gd name="T110" fmla="*/ 369 w 626"/>
              <a:gd name="T111" fmla="*/ 388 h 697"/>
              <a:gd name="T112" fmla="*/ 369 w 626"/>
              <a:gd name="T113" fmla="*/ 661 h 697"/>
              <a:gd name="T114" fmla="*/ 374 w 626"/>
              <a:gd name="T115" fmla="*/ 659 h 697"/>
              <a:gd name="T116" fmla="*/ 569 w 626"/>
              <a:gd name="T117" fmla="*/ 556 h 697"/>
              <a:gd name="T118" fmla="*/ 590 w 626"/>
              <a:gd name="T119" fmla="*/ 531 h 697"/>
              <a:gd name="T120" fmla="*/ 590 w 626"/>
              <a:gd name="T121" fmla="*/ 258 h 697"/>
              <a:gd name="T122" fmla="*/ 585 w 626"/>
              <a:gd name="T123" fmla="*/ 260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6" h="697">
                <a:moveTo>
                  <a:pt x="306" y="303"/>
                </a:moveTo>
                <a:cubicBezTo>
                  <a:pt x="292" y="303"/>
                  <a:pt x="277" y="299"/>
                  <a:pt x="266" y="295"/>
                </a:cubicBezTo>
                <a:cubicBezTo>
                  <a:pt x="47" y="187"/>
                  <a:pt x="47" y="187"/>
                  <a:pt x="47" y="187"/>
                </a:cubicBezTo>
                <a:cubicBezTo>
                  <a:pt x="33" y="179"/>
                  <a:pt x="24" y="168"/>
                  <a:pt x="24" y="155"/>
                </a:cubicBezTo>
                <a:cubicBezTo>
                  <a:pt x="24" y="142"/>
                  <a:pt x="32" y="130"/>
                  <a:pt x="47" y="122"/>
                </a:cubicBezTo>
                <a:cubicBezTo>
                  <a:pt x="268" y="9"/>
                  <a:pt x="268" y="9"/>
                  <a:pt x="268" y="9"/>
                </a:cubicBezTo>
                <a:cubicBezTo>
                  <a:pt x="280" y="3"/>
                  <a:pt x="295" y="0"/>
                  <a:pt x="311" y="0"/>
                </a:cubicBezTo>
                <a:cubicBezTo>
                  <a:pt x="325" y="0"/>
                  <a:pt x="339" y="3"/>
                  <a:pt x="350" y="8"/>
                </a:cubicBezTo>
                <a:cubicBezTo>
                  <a:pt x="569" y="115"/>
                  <a:pt x="569" y="115"/>
                  <a:pt x="569" y="115"/>
                </a:cubicBezTo>
                <a:cubicBezTo>
                  <a:pt x="583" y="123"/>
                  <a:pt x="593" y="134"/>
                  <a:pt x="593" y="147"/>
                </a:cubicBezTo>
                <a:cubicBezTo>
                  <a:pt x="593" y="160"/>
                  <a:pt x="585" y="173"/>
                  <a:pt x="569" y="180"/>
                </a:cubicBezTo>
                <a:cubicBezTo>
                  <a:pt x="349" y="293"/>
                  <a:pt x="349" y="293"/>
                  <a:pt x="349" y="293"/>
                </a:cubicBezTo>
                <a:cubicBezTo>
                  <a:pt x="336" y="299"/>
                  <a:pt x="322" y="303"/>
                  <a:pt x="306" y="303"/>
                </a:cubicBezTo>
                <a:close/>
                <a:moveTo>
                  <a:pt x="63" y="153"/>
                </a:moveTo>
                <a:cubicBezTo>
                  <a:pt x="282" y="261"/>
                  <a:pt x="282" y="261"/>
                  <a:pt x="282" y="261"/>
                </a:cubicBezTo>
                <a:cubicBezTo>
                  <a:pt x="288" y="264"/>
                  <a:pt x="296" y="266"/>
                  <a:pt x="306" y="266"/>
                </a:cubicBezTo>
                <a:cubicBezTo>
                  <a:pt x="315" y="266"/>
                  <a:pt x="325" y="264"/>
                  <a:pt x="331" y="261"/>
                </a:cubicBezTo>
                <a:cubicBezTo>
                  <a:pt x="553" y="149"/>
                  <a:pt x="553" y="149"/>
                  <a:pt x="553" y="149"/>
                </a:cubicBezTo>
                <a:cubicBezTo>
                  <a:pt x="334" y="41"/>
                  <a:pt x="334" y="41"/>
                  <a:pt x="334" y="41"/>
                </a:cubicBezTo>
                <a:cubicBezTo>
                  <a:pt x="328" y="38"/>
                  <a:pt x="320" y="36"/>
                  <a:pt x="311" y="36"/>
                </a:cubicBezTo>
                <a:cubicBezTo>
                  <a:pt x="301" y="36"/>
                  <a:pt x="292" y="38"/>
                  <a:pt x="285" y="41"/>
                </a:cubicBezTo>
                <a:lnTo>
                  <a:pt x="63" y="153"/>
                </a:lnTo>
                <a:close/>
                <a:moveTo>
                  <a:pt x="261" y="697"/>
                </a:moveTo>
                <a:cubicBezTo>
                  <a:pt x="253" y="697"/>
                  <a:pt x="246" y="696"/>
                  <a:pt x="238" y="691"/>
                </a:cubicBezTo>
                <a:cubicBezTo>
                  <a:pt x="41" y="588"/>
                  <a:pt x="41" y="588"/>
                  <a:pt x="41" y="588"/>
                </a:cubicBezTo>
                <a:cubicBezTo>
                  <a:pt x="17" y="577"/>
                  <a:pt x="0" y="551"/>
                  <a:pt x="0" y="531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36"/>
                  <a:pt x="14" y="222"/>
                  <a:pt x="35" y="222"/>
                </a:cubicBezTo>
                <a:cubicBezTo>
                  <a:pt x="42" y="222"/>
                  <a:pt x="50" y="223"/>
                  <a:pt x="58" y="228"/>
                </a:cubicBezTo>
                <a:cubicBezTo>
                  <a:pt x="253" y="331"/>
                  <a:pt x="253" y="331"/>
                  <a:pt x="253" y="331"/>
                </a:cubicBezTo>
                <a:cubicBezTo>
                  <a:pt x="277" y="342"/>
                  <a:pt x="295" y="368"/>
                  <a:pt x="295" y="388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83"/>
                  <a:pt x="280" y="697"/>
                  <a:pt x="261" y="697"/>
                </a:cubicBezTo>
                <a:close/>
                <a:moveTo>
                  <a:pt x="253" y="659"/>
                </a:moveTo>
                <a:cubicBezTo>
                  <a:pt x="255" y="661"/>
                  <a:pt x="257" y="661"/>
                  <a:pt x="258" y="661"/>
                </a:cubicBezTo>
                <a:cubicBezTo>
                  <a:pt x="258" y="388"/>
                  <a:pt x="258" y="388"/>
                  <a:pt x="258" y="388"/>
                </a:cubicBezTo>
                <a:cubicBezTo>
                  <a:pt x="258" y="382"/>
                  <a:pt x="250" y="369"/>
                  <a:pt x="238" y="363"/>
                </a:cubicBezTo>
                <a:cubicBezTo>
                  <a:pt x="41" y="260"/>
                  <a:pt x="41" y="260"/>
                  <a:pt x="41" y="260"/>
                </a:cubicBezTo>
                <a:cubicBezTo>
                  <a:pt x="39" y="258"/>
                  <a:pt x="38" y="258"/>
                  <a:pt x="36" y="258"/>
                </a:cubicBezTo>
                <a:cubicBezTo>
                  <a:pt x="36" y="531"/>
                  <a:pt x="36" y="531"/>
                  <a:pt x="36" y="531"/>
                </a:cubicBezTo>
                <a:cubicBezTo>
                  <a:pt x="36" y="537"/>
                  <a:pt x="44" y="550"/>
                  <a:pt x="57" y="556"/>
                </a:cubicBezTo>
                <a:cubicBezTo>
                  <a:pt x="253" y="659"/>
                  <a:pt x="253" y="659"/>
                  <a:pt x="253" y="659"/>
                </a:cubicBezTo>
                <a:close/>
                <a:moveTo>
                  <a:pt x="366" y="697"/>
                </a:moveTo>
                <a:cubicBezTo>
                  <a:pt x="347" y="697"/>
                  <a:pt x="333" y="683"/>
                  <a:pt x="333" y="664"/>
                </a:cubicBezTo>
                <a:cubicBezTo>
                  <a:pt x="333" y="388"/>
                  <a:pt x="333" y="388"/>
                  <a:pt x="333" y="388"/>
                </a:cubicBezTo>
                <a:cubicBezTo>
                  <a:pt x="333" y="368"/>
                  <a:pt x="350" y="342"/>
                  <a:pt x="374" y="331"/>
                </a:cubicBezTo>
                <a:cubicBezTo>
                  <a:pt x="569" y="228"/>
                  <a:pt x="569" y="228"/>
                  <a:pt x="569" y="228"/>
                </a:cubicBezTo>
                <a:cubicBezTo>
                  <a:pt x="577" y="225"/>
                  <a:pt x="585" y="222"/>
                  <a:pt x="593" y="222"/>
                </a:cubicBezTo>
                <a:cubicBezTo>
                  <a:pt x="612" y="222"/>
                  <a:pt x="626" y="236"/>
                  <a:pt x="626" y="255"/>
                </a:cubicBezTo>
                <a:cubicBezTo>
                  <a:pt x="626" y="531"/>
                  <a:pt x="626" y="531"/>
                  <a:pt x="626" y="531"/>
                </a:cubicBezTo>
                <a:cubicBezTo>
                  <a:pt x="626" y="551"/>
                  <a:pt x="609" y="577"/>
                  <a:pt x="585" y="588"/>
                </a:cubicBezTo>
                <a:cubicBezTo>
                  <a:pt x="390" y="691"/>
                  <a:pt x="390" y="691"/>
                  <a:pt x="390" y="691"/>
                </a:cubicBezTo>
                <a:cubicBezTo>
                  <a:pt x="380" y="696"/>
                  <a:pt x="374" y="697"/>
                  <a:pt x="366" y="697"/>
                </a:cubicBezTo>
                <a:close/>
                <a:moveTo>
                  <a:pt x="585" y="260"/>
                </a:moveTo>
                <a:cubicBezTo>
                  <a:pt x="390" y="363"/>
                  <a:pt x="390" y="363"/>
                  <a:pt x="390" y="363"/>
                </a:cubicBezTo>
                <a:cubicBezTo>
                  <a:pt x="377" y="369"/>
                  <a:pt x="369" y="382"/>
                  <a:pt x="369" y="388"/>
                </a:cubicBezTo>
                <a:cubicBezTo>
                  <a:pt x="369" y="661"/>
                  <a:pt x="369" y="661"/>
                  <a:pt x="369" y="661"/>
                </a:cubicBezTo>
                <a:cubicBezTo>
                  <a:pt x="371" y="661"/>
                  <a:pt x="372" y="659"/>
                  <a:pt x="374" y="659"/>
                </a:cubicBezTo>
                <a:cubicBezTo>
                  <a:pt x="569" y="556"/>
                  <a:pt x="569" y="556"/>
                  <a:pt x="569" y="556"/>
                </a:cubicBezTo>
                <a:cubicBezTo>
                  <a:pt x="582" y="550"/>
                  <a:pt x="590" y="537"/>
                  <a:pt x="590" y="531"/>
                </a:cubicBezTo>
                <a:cubicBezTo>
                  <a:pt x="590" y="258"/>
                  <a:pt x="590" y="258"/>
                  <a:pt x="590" y="258"/>
                </a:cubicBezTo>
                <a:cubicBezTo>
                  <a:pt x="588" y="258"/>
                  <a:pt x="586" y="260"/>
                  <a:pt x="585" y="260"/>
                </a:cubicBezTo>
                <a:close/>
              </a:path>
            </a:pathLst>
          </a:custGeom>
          <a:solidFill>
            <a:schemeClr val="bg1">
              <a:lumMod val="75000"/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3550920" y="1279525"/>
            <a:ext cx="1007745" cy="9683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PA-文本框 6"/>
          <p:cNvSpPr txBox="1"/>
          <p:nvPr>
            <p:custDataLst>
              <p:tags r:id="rId4"/>
            </p:custDataLst>
          </p:nvPr>
        </p:nvSpPr>
        <p:spPr>
          <a:xfrm>
            <a:off x="3822700" y="1410335"/>
            <a:ext cx="292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550920" y="2493010"/>
            <a:ext cx="1007745" cy="9683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PA-文本框 6"/>
          <p:cNvSpPr txBox="1"/>
          <p:nvPr>
            <p:custDataLst>
              <p:tags r:id="rId5"/>
            </p:custDataLst>
          </p:nvPr>
        </p:nvSpPr>
        <p:spPr>
          <a:xfrm>
            <a:off x="3822700" y="2623820"/>
            <a:ext cx="292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3550920" y="3686175"/>
            <a:ext cx="1007745" cy="9683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文本框 6"/>
          <p:cNvSpPr txBox="1"/>
          <p:nvPr>
            <p:custDataLst>
              <p:tags r:id="rId6"/>
            </p:custDataLst>
          </p:nvPr>
        </p:nvSpPr>
        <p:spPr>
          <a:xfrm>
            <a:off x="3822700" y="3816985"/>
            <a:ext cx="292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3540760" y="4818380"/>
            <a:ext cx="1007745" cy="9683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文本框 6"/>
          <p:cNvSpPr txBox="1"/>
          <p:nvPr>
            <p:custDataLst>
              <p:tags r:id="rId7"/>
            </p:custDataLst>
          </p:nvPr>
        </p:nvSpPr>
        <p:spPr>
          <a:xfrm>
            <a:off x="3812540" y="4949190"/>
            <a:ext cx="292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06010" y="1369695"/>
            <a:ext cx="3648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研究</a:t>
            </a:r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背景</a:t>
            </a:r>
            <a:endParaRPr lang="zh-CN" altLang="en-US" sz="5400" b="1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0445" y="2539365"/>
            <a:ext cx="3799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作用</a:t>
            </a:r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机理</a:t>
            </a:r>
            <a:endParaRPr lang="zh-CN" altLang="en-US" sz="5400" b="1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30445" y="3709035"/>
            <a:ext cx="3799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应用</a:t>
            </a:r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方向</a:t>
            </a:r>
            <a:endParaRPr lang="zh-CN" altLang="en-US" sz="5400" b="1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30445" y="4841875"/>
            <a:ext cx="3799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挑战</a:t>
            </a:r>
            <a:r>
              <a:rPr lang="zh-CN" altLang="en-US" sz="5400" b="1">
                <a:latin typeface="等线" panose="02010600030101010101" charset="-122"/>
                <a:ea typeface="等线" panose="02010600030101010101" charset="-122"/>
                <a:sym typeface="+mn-ea"/>
              </a:rPr>
              <a:t>创新</a:t>
            </a:r>
            <a:endParaRPr lang="zh-CN" altLang="en-US" sz="5400" b="1"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1" grpId="0" animBg="1"/>
      <p:bldP spid="6" grpId="0"/>
      <p:bldP spid="6" grpId="1"/>
      <p:bldP spid="19" grpId="0" animBg="1" autoUpdateAnimBg="0"/>
      <p:bldP spid="20" grpId="0" animBg="1"/>
      <p:bldP spid="2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电场驱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动并不能直接用于生物体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405765" y="455930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 font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解决方案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05130" y="3763645"/>
            <a:ext cx="5039995" cy="2757780"/>
            <a:chOff x="747" y="2826"/>
            <a:chExt cx="8640" cy="5126"/>
          </a:xfrm>
        </p:grpSpPr>
        <p:sp>
          <p:nvSpPr>
            <p:cNvPr id="6" name="文本框 5"/>
            <p:cNvSpPr txBox="1"/>
            <p:nvPr/>
          </p:nvSpPr>
          <p:spPr>
            <a:xfrm>
              <a:off x="747" y="7267"/>
              <a:ext cx="8640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磁控磁控超声驱动功能化纳米马达</a:t>
              </a:r>
              <a:endParaRPr 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" y="2826"/>
              <a:ext cx="8639" cy="4309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9320" y="455930"/>
            <a:ext cx="6202680" cy="40259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H="1">
            <a:off x="5977890" y="514350"/>
            <a:ext cx="11430" cy="58305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05765" y="3054985"/>
            <a:ext cx="3486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磁控超声驱动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90310" y="4584700"/>
            <a:ext cx="5367020" cy="1568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磁</a:t>
            </a:r>
            <a:r>
              <a:rPr lang="en-US" altLang="zh-CN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生物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en-US" altLang="zh-CN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?=</a:t>
            </a:r>
            <a:endParaRPr lang="en-US" altLang="zh-CN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3200" b="1" spc="7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控制精度</a:t>
            </a:r>
            <a:r>
              <a:rPr lang="en-US" altLang="zh-CN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3200" b="1" spc="7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相容性</a:t>
            </a:r>
            <a:endParaRPr lang="en-US" altLang="zh-CN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60" y="1098550"/>
            <a:ext cx="4191635" cy="16637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电场驱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/>
            <a:r>
              <a: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动并不能直接用于生物体</a:t>
            </a:r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405765" y="455930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 font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解决方案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5765" y="1242060"/>
            <a:ext cx="3993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典型案例：医学</a:t>
            </a:r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成像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5765" y="1946910"/>
            <a:ext cx="4404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磁驱动</a:t>
            </a:r>
            <a:r>
              <a:rPr lang="zh-CN" altLang="en-US" sz="3200" b="1" spc="7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群体</a:t>
            </a:r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纳米</a:t>
            </a:r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机器人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05765" y="2678430"/>
            <a:ext cx="3230880" cy="3532505"/>
            <a:chOff x="9628" y="1209"/>
            <a:chExt cx="5088" cy="556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 t="9235"/>
            <a:stretch>
              <a:fillRect/>
            </a:stretch>
          </p:blipFill>
          <p:spPr>
            <a:xfrm>
              <a:off x="9628" y="1209"/>
              <a:ext cx="5088" cy="4826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10479" y="6192"/>
              <a:ext cx="33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顺磁性纳米颗粒链</a:t>
              </a:r>
              <a:endParaRPr lang="en-US" altLang="zh-CN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 l="10213" t="6319" r="26268" b="5632"/>
          <a:stretch>
            <a:fillRect/>
          </a:stretch>
        </p:blipFill>
        <p:spPr>
          <a:xfrm>
            <a:off x="3793490" y="2679065"/>
            <a:ext cx="3150870" cy="30638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399280" y="5842635"/>
            <a:ext cx="191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漩涡状</a:t>
            </a:r>
            <a:r>
              <a: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群体结构</a:t>
            </a:r>
            <a:endParaRPr lang="zh-CN" altLang="en-US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7082155" y="455930"/>
            <a:ext cx="11430" cy="58305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474585" y="746125"/>
            <a:ext cx="4404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成像</a:t>
            </a:r>
            <a:r>
              <a:rPr lang="zh-CN" altLang="en-US" sz="3200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方式</a:t>
            </a:r>
            <a:endParaRPr lang="zh-CN" altLang="en-US" sz="3200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60615" y="1592580"/>
            <a:ext cx="4569460" cy="4484370"/>
            <a:chOff x="11778" y="2200"/>
            <a:chExt cx="7196" cy="706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rcRect r="1287" b="50390"/>
            <a:stretch>
              <a:fillRect/>
            </a:stretch>
          </p:blipFill>
          <p:spPr>
            <a:xfrm>
              <a:off x="11800" y="2200"/>
              <a:ext cx="7152" cy="265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</p:pic>
        <p:sp>
          <p:nvSpPr>
            <p:cNvPr id="31" name="文本框 30"/>
            <p:cNvSpPr txBox="1"/>
            <p:nvPr/>
          </p:nvSpPr>
          <p:spPr>
            <a:xfrm>
              <a:off x="14474" y="4957"/>
              <a:ext cx="18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超声</a:t>
              </a:r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成像</a:t>
              </a:r>
              <a:endPara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778" y="5643"/>
              <a:ext cx="7196" cy="2933"/>
            </a:xfrm>
            <a:prstGeom prst="rect">
              <a:avLst/>
            </a:prstGeom>
            <a:ln w="1270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</p:pic>
        <p:sp>
          <p:nvSpPr>
            <p:cNvPr id="33" name="文本框 32"/>
            <p:cNvSpPr txBox="1"/>
            <p:nvPr/>
          </p:nvSpPr>
          <p:spPr>
            <a:xfrm>
              <a:off x="14028" y="8682"/>
              <a:ext cx="26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荧光</a:t>
              </a:r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分子成像</a:t>
              </a:r>
              <a:endPara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</a:t>
            </a:r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1235710" y="-1033780"/>
            <a:ext cx="869950" cy="3351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49"/>
          <p:cNvSpPr txBox="1"/>
          <p:nvPr/>
        </p:nvSpPr>
        <p:spPr>
          <a:xfrm>
            <a:off x="177165" y="398145"/>
            <a:ext cx="373634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可行性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分析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" y="1076960"/>
            <a:ext cx="6543675" cy="206121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045335" y="3279140"/>
            <a:ext cx="324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松花粉改造为磁性微机器</a:t>
            </a:r>
            <a:r>
              <a: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</a:t>
            </a:r>
            <a:endParaRPr lang="zh-CN" altLang="en-US" b="1" spc="7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2890" y="4207510"/>
            <a:ext cx="6627495" cy="16300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</a:rPr>
              <a:t>已有植物</a:t>
            </a:r>
            <a:r>
              <a:rPr lang="zh-CN" altLang="en-US" sz="2000" b="1"/>
              <a:t>生物体改造</a:t>
            </a:r>
            <a:r>
              <a:rPr lang="zh-CN" altLang="en-US" sz="2000" b="1">
                <a:solidFill>
                  <a:schemeClr val="tx1"/>
                </a:solidFill>
              </a:rPr>
              <a:t>成磁性机器人的</a:t>
            </a:r>
            <a:r>
              <a:rPr lang="zh-CN" altLang="en-US" sz="2000" b="1">
                <a:solidFill>
                  <a:srgbClr val="FF0000"/>
                </a:solidFill>
              </a:rPr>
              <a:t>成功案例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在单一机器人磁驱动领域已有较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扎实的基础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</a:rPr>
              <a:t>利用机器人协同行为可以</a:t>
            </a:r>
            <a:r>
              <a:rPr lang="zh-CN" altLang="en-US" sz="2000" b="1">
                <a:solidFill>
                  <a:srgbClr val="FF0000"/>
                </a:solidFill>
              </a:rPr>
              <a:t>高效完成任务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166610" y="879475"/>
            <a:ext cx="4573270" cy="3044825"/>
            <a:chOff x="11286" y="1529"/>
            <a:chExt cx="7202" cy="4795"/>
          </a:xfrm>
        </p:grpSpPr>
        <p:sp>
          <p:nvSpPr>
            <p:cNvPr id="13" name="文本框 12"/>
            <p:cNvSpPr txBox="1"/>
            <p:nvPr/>
          </p:nvSpPr>
          <p:spPr>
            <a:xfrm>
              <a:off x="13004" y="5744"/>
              <a:ext cx="44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单一机器人的高精度</a:t>
              </a:r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磁控</a:t>
              </a:r>
              <a:endPara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1286" y="1529"/>
              <a:ext cx="7202" cy="4231"/>
              <a:chOff x="10834" y="1370"/>
              <a:chExt cx="7583" cy="4648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834" y="1370"/>
                <a:ext cx="4053" cy="4649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821" y="1553"/>
                <a:ext cx="4596" cy="4284"/>
              </a:xfrm>
              <a:prstGeom prst="rect">
                <a:avLst/>
              </a:prstGeom>
            </p:spPr>
          </p:pic>
        </p:grpSp>
      </p:grpSp>
      <p:grpSp>
        <p:nvGrpSpPr>
          <p:cNvPr id="23" name="组合 22"/>
          <p:cNvGrpSpPr/>
          <p:nvPr/>
        </p:nvGrpSpPr>
        <p:grpSpPr>
          <a:xfrm>
            <a:off x="7275104" y="4207510"/>
            <a:ext cx="4794885" cy="1830571"/>
            <a:chOff x="10695" y="6480"/>
            <a:chExt cx="8078" cy="3066"/>
          </a:xfrm>
        </p:grpSpPr>
        <p:sp>
          <p:nvSpPr>
            <p:cNvPr id="20" name="文本框 19"/>
            <p:cNvSpPr txBox="1"/>
            <p:nvPr/>
          </p:nvSpPr>
          <p:spPr>
            <a:xfrm>
              <a:off x="12642" y="8929"/>
              <a:ext cx="4183" cy="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微型机器人集群作业</a:t>
              </a:r>
              <a:endParaRPr lang="zh-CN" altLang="en-US" b="1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5" y="6480"/>
              <a:ext cx="8078" cy="2449"/>
            </a:xfrm>
            <a:prstGeom prst="rect">
              <a:avLst/>
            </a:prstGeom>
          </p:spPr>
        </p:pic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-1"/>
            <a:ext cx="546821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4000" y="314960"/>
            <a:ext cx="11511280" cy="6228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7740" y="2071370"/>
            <a:ext cx="5426710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谢谢观看，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恳请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批评指正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7590880" y="3112319"/>
            <a:ext cx="1478778" cy="147877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7374773" y="430491"/>
            <a:ext cx="1216492" cy="121649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34"/>
          <p:cNvSpPr/>
          <p:nvPr/>
        </p:nvSpPr>
        <p:spPr>
          <a:xfrm>
            <a:off x="8288034" y="314960"/>
            <a:ext cx="3477323" cy="3634164"/>
          </a:xfrm>
          <a:custGeom>
            <a:avLst/>
            <a:gdLst>
              <a:gd name="connsiteX0" fmla="*/ 1887582 w 3477323"/>
              <a:gd name="connsiteY0" fmla="*/ 0 h 3634164"/>
              <a:gd name="connsiteX1" fmla="*/ 3477323 w 3477323"/>
              <a:gd name="connsiteY1" fmla="*/ 0 h 3634164"/>
              <a:gd name="connsiteX2" fmla="*/ 3477323 w 3477323"/>
              <a:gd name="connsiteY2" fmla="*/ 1890398 h 3634164"/>
              <a:gd name="connsiteX3" fmla="*/ 1739800 w 3477323"/>
              <a:gd name="connsiteY3" fmla="*/ 3634164 h 3634164"/>
              <a:gd name="connsiteX4" fmla="*/ 0 w 3477323"/>
              <a:gd name="connsiteY4" fmla="*/ 1894364 h 363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7323" h="3634164">
                <a:moveTo>
                  <a:pt x="1887582" y="0"/>
                </a:moveTo>
                <a:lnTo>
                  <a:pt x="3477323" y="0"/>
                </a:lnTo>
                <a:lnTo>
                  <a:pt x="3477323" y="1890398"/>
                </a:lnTo>
                <a:lnTo>
                  <a:pt x="1739800" y="3634164"/>
                </a:lnTo>
                <a:lnTo>
                  <a:pt x="0" y="18943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35"/>
          <p:cNvSpPr/>
          <p:nvPr/>
        </p:nvSpPr>
        <p:spPr>
          <a:xfrm>
            <a:off x="8145424" y="2558743"/>
            <a:ext cx="3479599" cy="4812973"/>
          </a:xfrm>
          <a:custGeom>
            <a:avLst/>
            <a:gdLst>
              <a:gd name="connsiteX0" fmla="*/ 3479599 w 3479599"/>
              <a:gd name="connsiteY0" fmla="*/ 0 h 4812973"/>
              <a:gd name="connsiteX1" fmla="*/ 3479599 w 3479599"/>
              <a:gd name="connsiteY1" fmla="*/ 4812973 h 4812973"/>
              <a:gd name="connsiteX2" fmla="*/ 1333374 w 3479599"/>
              <a:gd name="connsiteY2" fmla="*/ 4812973 h 4812973"/>
              <a:gd name="connsiteX3" fmla="*/ 0 w 3479599"/>
              <a:gd name="connsiteY3" fmla="*/ 3479599 h 481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9599" h="4812973">
                <a:moveTo>
                  <a:pt x="3479599" y="0"/>
                </a:moveTo>
                <a:lnTo>
                  <a:pt x="3479599" y="4812973"/>
                </a:lnTo>
                <a:lnTo>
                  <a:pt x="1333374" y="4812973"/>
                </a:lnTo>
                <a:lnTo>
                  <a:pt x="0" y="3479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36"/>
          <p:cNvSpPr/>
          <p:nvPr/>
        </p:nvSpPr>
        <p:spPr>
          <a:xfrm>
            <a:off x="9790074" y="3111827"/>
            <a:ext cx="2412799" cy="4825598"/>
          </a:xfrm>
          <a:custGeom>
            <a:avLst/>
            <a:gdLst>
              <a:gd name="connsiteX0" fmla="*/ 2412799 w 2412799"/>
              <a:gd name="connsiteY0" fmla="*/ 0 h 4825598"/>
              <a:gd name="connsiteX1" fmla="*/ 2412799 w 2412799"/>
              <a:gd name="connsiteY1" fmla="*/ 4825598 h 4825598"/>
              <a:gd name="connsiteX2" fmla="*/ 0 w 2412799"/>
              <a:gd name="connsiteY2" fmla="*/ 2412799 h 482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2799" h="4825598">
                <a:moveTo>
                  <a:pt x="2412799" y="0"/>
                </a:moveTo>
                <a:lnTo>
                  <a:pt x="2412799" y="4825598"/>
                </a:lnTo>
                <a:lnTo>
                  <a:pt x="0" y="2412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7454" y="1187928"/>
            <a:ext cx="450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cap="all" dirty="0">
                <a:solidFill>
                  <a:schemeClr val="accent2"/>
                </a:solidFill>
                <a:uFillTx/>
                <a:cs typeface="+mn-ea"/>
                <a:sym typeface="+mn-lt"/>
              </a:rPr>
              <a:t>THANK</a:t>
            </a:r>
            <a:r>
              <a:rPr lang="zh-CN" altLang="en-US" sz="4000" cap="all" dirty="0">
                <a:solidFill>
                  <a:schemeClr val="accent2"/>
                </a:solidFill>
                <a:uFillTx/>
                <a:cs typeface="+mn-ea"/>
                <a:sym typeface="+mn-lt"/>
              </a:rPr>
              <a:t> </a:t>
            </a:r>
            <a:r>
              <a:rPr lang="en-US" altLang="zh-CN" sz="4000" cap="all" dirty="0">
                <a:solidFill>
                  <a:schemeClr val="accent2"/>
                </a:solidFill>
                <a:uFillTx/>
                <a:cs typeface="+mn-ea"/>
                <a:sym typeface="+mn-lt"/>
              </a:rPr>
              <a:t>YOU</a:t>
            </a:r>
            <a:endParaRPr lang="zh-CN" altLang="en-US" sz="4000" cap="all" dirty="0">
              <a:solidFill>
                <a:schemeClr val="accent2"/>
              </a:solidFill>
              <a:uFillTx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19505" y="4370070"/>
            <a:ext cx="2891790" cy="1189990"/>
            <a:chOff x="1747" y="6488"/>
            <a:chExt cx="4554" cy="1874"/>
          </a:xfrm>
        </p:grpSpPr>
        <p:sp>
          <p:nvSpPr>
            <p:cNvPr id="4" name="文本框 3"/>
            <p:cNvSpPr txBox="1"/>
            <p:nvPr/>
          </p:nvSpPr>
          <p:spPr>
            <a:xfrm>
              <a:off x="1747" y="7782"/>
              <a:ext cx="4555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汇报时间：2022年4月4日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747" y="6488"/>
              <a:ext cx="4255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小组成员：夏烨</a:t>
              </a:r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姚兴博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47" y="7135"/>
              <a:ext cx="3773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汇</a:t>
              </a:r>
              <a:r>
                <a:rPr lang="en-US" altLang="zh-CN" sz="1800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报</a:t>
              </a:r>
              <a:r>
                <a:rPr lang="en-US" altLang="zh-CN" sz="1800" dirty="0">
                  <a:solidFill>
                    <a:schemeClr val="tx1"/>
                  </a:solidFill>
                  <a:cs typeface="+mn-ea"/>
                  <a:sym typeface="+mn-lt"/>
                </a:rPr>
                <a:t> </a:t>
              </a:r>
              <a:r>
                <a:rPr lang="zh-CN" altLang="en-US" sz="1800" dirty="0">
                  <a:solidFill>
                    <a:schemeClr val="tx1"/>
                  </a:solidFill>
                  <a:cs typeface="+mn-ea"/>
                  <a:sym typeface="+mn-lt"/>
                </a:rPr>
                <a:t>人：夏烨</a:t>
              </a:r>
              <a:endParaRPr lang="zh-CN" altLang="en-US" sz="1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8" grpId="0" animBg="1"/>
      <p:bldP spid="3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</a:t>
            </a:r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1235710" y="-1033780"/>
            <a:ext cx="869950" cy="3351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49"/>
          <p:cNvSpPr txBox="1"/>
          <p:nvPr/>
        </p:nvSpPr>
        <p:spPr>
          <a:xfrm>
            <a:off x="177165" y="398145"/>
            <a:ext cx="373634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课程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感悟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115" y="1313815"/>
            <a:ext cx="114706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小组合作之中，增进了和同学的友谊，非常愉快的一次合作；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对科研的基本思维和方法拥有了一定的认识，希望在日后的工作中，可以综合应用学习到的方法；</a:t>
            </a: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对于</a:t>
            </a:r>
            <a:r>
              <a:rPr lang="en-US" altLang="zh-CN" sz="2000"/>
              <a:t>ppt</a:t>
            </a:r>
            <a:r>
              <a:rPr lang="zh-CN" altLang="en-US" sz="2000"/>
              <a:t>的制作方面，有了更加精细的研究，学会在单页</a:t>
            </a:r>
            <a:r>
              <a:rPr lang="en-US" altLang="zh-CN" sz="2000"/>
              <a:t>ppt</a:t>
            </a:r>
            <a:r>
              <a:rPr lang="zh-CN" altLang="en-US" sz="2000"/>
              <a:t>内高效呈现大量信息</a:t>
            </a:r>
            <a:endParaRPr lang="zh-CN" altLang="en-US" sz="2000"/>
          </a:p>
        </p:txBody>
      </p:sp>
      <p:pic>
        <p:nvPicPr>
          <p:cNvPr id="6" name="图片 5" descr="v2-d6e46a72deb915bce70ce22b08d0cdc3_h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" y="3653155"/>
            <a:ext cx="2504440" cy="2504440"/>
          </a:xfrm>
          <a:prstGeom prst="rect">
            <a:avLst/>
          </a:prstGeom>
        </p:spPr>
      </p:pic>
      <p:pic>
        <p:nvPicPr>
          <p:cNvPr id="9" name="图片 8" descr="v2-2a94e88281d1aafb3513f58e0a891c81_h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040" y="3601720"/>
            <a:ext cx="2548255" cy="2555875"/>
          </a:xfrm>
          <a:prstGeom prst="rect">
            <a:avLst/>
          </a:prstGeom>
        </p:spPr>
      </p:pic>
      <p:pic>
        <p:nvPicPr>
          <p:cNvPr id="10" name="图片 9" descr="v2-2a98014ead68b317f5ebfa58f60068ca_h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385" y="3602355"/>
            <a:ext cx="2555240" cy="25552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51645" y="3601720"/>
            <a:ext cx="5270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最后用几张猫猫收尾</a:t>
            </a:r>
            <a:endParaRPr lang="zh-CN" altLang="en-US" sz="2000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475480" y="3158490"/>
            <a:ext cx="4078605" cy="89090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defTabSz="913765" eaLnBrk="1" hangingPunct="1">
              <a:defRPr/>
            </a:pP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</a:rPr>
              <a:t>研究背景</a:t>
            </a:r>
            <a:endParaRPr lang="zh-CN" altLang="en-US" sz="6000" dirty="0">
              <a:ln>
                <a:solidFill>
                  <a:schemeClr val="dk1"/>
                </a:solidFill>
              </a:ln>
              <a:solidFill>
                <a:schemeClr val="dk1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34110" y="1323975"/>
            <a:ext cx="3341370" cy="3486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/>
          </a:bodyPr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5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4807344" y="2207153"/>
            <a:ext cx="576808" cy="743459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chemeClr val="lt1"/>
          </a:solidFill>
          <a:ln w="9525">
            <a:noFill/>
            <a:round/>
          </a:ln>
        </p:spPr>
        <p:txBody>
          <a:bodyPr vert="horz" wrap="square" lIns="121904" tIns="60952" rIns="121904" bIns="60952" numCol="1" anchor="t" anchorCtr="0" compatLnSpc="1"/>
          <a:lstStyle/>
          <a:p>
            <a:endParaRPr lang="en-US" sz="36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57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807345" y="4623135"/>
            <a:ext cx="681659" cy="60415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lt1"/>
          </a:solidFill>
          <a:ln w="9525">
            <a:noFill/>
            <a:round/>
          </a:ln>
        </p:spPr>
        <p:txBody>
          <a:bodyPr vert="horz" wrap="square" lIns="121904" tIns="60952" rIns="121904" bIns="60952" numCol="1" anchor="t" anchorCtr="0" compatLnSpc="1"/>
          <a:lstStyle/>
          <a:p>
            <a:endParaRPr lang="en-US" sz="36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49"/>
          <p:cNvSpPr txBox="1"/>
          <p:nvPr/>
        </p:nvSpPr>
        <p:spPr>
          <a:xfrm>
            <a:off x="177165" y="398145"/>
            <a:ext cx="571373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现有医疗领域的技术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缺陷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67055" y="1756410"/>
            <a:ext cx="11064875" cy="3647440"/>
            <a:chOff x="982" y="3149"/>
            <a:chExt cx="17425" cy="5744"/>
          </a:xfrm>
        </p:grpSpPr>
        <p:sp>
          <p:nvSpPr>
            <p:cNvPr id="38" name="文本框 49"/>
            <p:cNvSpPr txBox="1"/>
            <p:nvPr>
              <p:custDataLst>
                <p:tags r:id="rId7"/>
              </p:custDataLst>
            </p:nvPr>
          </p:nvSpPr>
          <p:spPr>
            <a:xfrm>
              <a:off x="13065" y="3194"/>
              <a:ext cx="5342" cy="1531"/>
            </a:xfrm>
            <a:prstGeom prst="rect">
              <a:avLst/>
            </a:prstGeom>
            <a:noFill/>
          </p:spPr>
          <p:txBody>
            <a:bodyPr wrap="none" lIns="96434" tIns="48217" rIns="96434" bIns="48217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63930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内窥镜检测</a:t>
              </a:r>
              <a:endPara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 defTabSz="96393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舒适性低、探索范围有限、损坏表皮细胞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文本框 49"/>
            <p:cNvSpPr txBox="1"/>
            <p:nvPr>
              <p:custDataLst>
                <p:tags r:id="rId8"/>
              </p:custDataLst>
            </p:nvPr>
          </p:nvSpPr>
          <p:spPr>
            <a:xfrm>
              <a:off x="13229" y="7281"/>
              <a:ext cx="5062" cy="1531"/>
            </a:xfrm>
            <a:prstGeom prst="rect">
              <a:avLst/>
            </a:prstGeom>
            <a:noFill/>
          </p:spPr>
          <p:txBody>
            <a:bodyPr wrap="none" lIns="96434" tIns="48217" rIns="96434" bIns="48217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63930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外科手术机器人</a:t>
              </a:r>
              <a:endPara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 defTabSz="96393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无法深入内部组织、半自动化依赖人工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10" y="6254"/>
              <a:ext cx="2583" cy="2583"/>
            </a:xfrm>
            <a:prstGeom prst="ellipse">
              <a:avLst/>
            </a:prstGeom>
          </p:spPr>
        </p:pic>
        <p:pic>
          <p:nvPicPr>
            <p:cNvPr id="41" name="图片 40" descr="0-22"/>
            <p:cNvPicPr>
              <a:picLocks noChangeAspect="1"/>
            </p:cNvPicPr>
            <p:nvPr/>
          </p:nvPicPr>
          <p:blipFill>
            <a:blip r:embed="rId10"/>
            <a:srcRect r="12038"/>
            <a:stretch>
              <a:fillRect/>
            </a:stretch>
          </p:blipFill>
          <p:spPr>
            <a:xfrm>
              <a:off x="9880" y="3149"/>
              <a:ext cx="2768" cy="2727"/>
            </a:xfrm>
            <a:prstGeom prst="ellipse">
              <a:avLst/>
            </a:prstGeom>
          </p:spPr>
        </p:pic>
        <p:pic>
          <p:nvPicPr>
            <p:cNvPr id="42" name="图片 41" descr="下载"/>
            <p:cNvPicPr>
              <a:picLocks noChangeAspect="1"/>
            </p:cNvPicPr>
            <p:nvPr/>
          </p:nvPicPr>
          <p:blipFill>
            <a:blip r:embed="rId11"/>
            <a:srcRect r="24694"/>
            <a:stretch>
              <a:fillRect/>
            </a:stretch>
          </p:blipFill>
          <p:spPr>
            <a:xfrm>
              <a:off x="6774" y="6228"/>
              <a:ext cx="2686" cy="2665"/>
            </a:xfrm>
            <a:prstGeom prst="ellipse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2"/>
            <a:srcRect r="16037"/>
            <a:stretch>
              <a:fillRect/>
            </a:stretch>
          </p:blipFill>
          <p:spPr>
            <a:xfrm>
              <a:off x="6802" y="3149"/>
              <a:ext cx="2674" cy="2625"/>
            </a:xfrm>
            <a:prstGeom prst="ellipse">
              <a:avLst/>
            </a:prstGeom>
          </p:spPr>
        </p:pic>
        <p:sp>
          <p:nvSpPr>
            <p:cNvPr id="44" name="文本框 49"/>
            <p:cNvSpPr txBox="1"/>
            <p:nvPr>
              <p:custDataLst>
                <p:tags r:id="rId13"/>
              </p:custDataLst>
            </p:nvPr>
          </p:nvSpPr>
          <p:spPr>
            <a:xfrm>
              <a:off x="1566" y="3194"/>
              <a:ext cx="4782" cy="1531"/>
            </a:xfrm>
            <a:prstGeom prst="rect">
              <a:avLst/>
            </a:prstGeom>
            <a:noFill/>
          </p:spPr>
          <p:txBody>
            <a:bodyPr wrap="none" lIns="96434" tIns="48217" rIns="96434" bIns="48217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63930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人工外科手术</a:t>
              </a:r>
              <a:endPara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 defTabSz="96393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损伤大、精度受限、存在主观性风险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5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982" y="7281"/>
              <a:ext cx="5622" cy="1531"/>
            </a:xfrm>
            <a:prstGeom prst="rect">
              <a:avLst/>
            </a:prstGeom>
            <a:noFill/>
          </p:spPr>
          <p:txBody>
            <a:bodyPr wrap="none" lIns="96434" tIns="48217" rIns="96434" bIns="48217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63930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癌细胞化疗</a:t>
              </a:r>
              <a:endParaRPr lang="zh-CN" altLang="en-US" sz="2400" b="1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 defTabSz="96393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无法辨别正常细胞与癌细胞，损坏健康细胞</a:t>
              </a:r>
              <a:endParaRPr lang="zh-CN" altLang="en-US" sz="14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 rot="5400000">
            <a:off x="2870835" y="-2670175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50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4807344" y="2207153"/>
            <a:ext cx="576808" cy="743459"/>
          </a:xfrm>
          <a:custGeom>
            <a:avLst/>
            <a:gdLst/>
            <a:ahLst/>
            <a:cxnLst>
              <a:cxn ang="0">
                <a:pos x="54" y="72"/>
              </a:cxn>
              <a:cxn ang="0">
                <a:pos x="0" y="3"/>
              </a:cxn>
              <a:cxn ang="0">
                <a:pos x="56" y="3"/>
              </a:cxn>
              <a:cxn ang="0">
                <a:pos x="11" y="11"/>
              </a:cxn>
              <a:cxn ang="0">
                <a:pos x="11" y="16"/>
              </a:cxn>
              <a:cxn ang="0">
                <a:pos x="15" y="12"/>
              </a:cxn>
              <a:cxn ang="0">
                <a:pos x="11" y="21"/>
              </a:cxn>
              <a:cxn ang="0">
                <a:pos x="11" y="26"/>
              </a:cxn>
              <a:cxn ang="0">
                <a:pos x="15" y="22"/>
              </a:cxn>
              <a:cxn ang="0">
                <a:pos x="11" y="31"/>
              </a:cxn>
              <a:cxn ang="0">
                <a:pos x="11" y="36"/>
              </a:cxn>
              <a:cxn ang="0">
                <a:pos x="15" y="32"/>
              </a:cxn>
              <a:cxn ang="0">
                <a:pos x="11" y="41"/>
              </a:cxn>
              <a:cxn ang="0">
                <a:pos x="11" y="47"/>
              </a:cxn>
              <a:cxn ang="0">
                <a:pos x="15" y="43"/>
              </a:cxn>
              <a:cxn ang="0">
                <a:pos x="11" y="52"/>
              </a:cxn>
              <a:cxn ang="0">
                <a:pos x="11" y="57"/>
              </a:cxn>
              <a:cxn ang="0">
                <a:pos x="15" y="53"/>
              </a:cxn>
              <a:cxn ang="0">
                <a:pos x="24" y="16"/>
              </a:cxn>
              <a:cxn ang="0">
                <a:pos x="24" y="11"/>
              </a:cxn>
              <a:cxn ang="0">
                <a:pos x="20" y="14"/>
              </a:cxn>
              <a:cxn ang="0">
                <a:pos x="24" y="26"/>
              </a:cxn>
              <a:cxn ang="0">
                <a:pos x="24" y="21"/>
              </a:cxn>
              <a:cxn ang="0">
                <a:pos x="20" y="25"/>
              </a:cxn>
              <a:cxn ang="0">
                <a:pos x="24" y="36"/>
              </a:cxn>
              <a:cxn ang="0">
                <a:pos x="24" y="31"/>
              </a:cxn>
              <a:cxn ang="0">
                <a:pos x="20" y="35"/>
              </a:cxn>
              <a:cxn ang="0">
                <a:pos x="24" y="47"/>
              </a:cxn>
              <a:cxn ang="0">
                <a:pos x="24" y="41"/>
              </a:cxn>
              <a:cxn ang="0">
                <a:pos x="20" y="45"/>
              </a:cxn>
              <a:cxn ang="0">
                <a:pos x="22" y="57"/>
              </a:cxn>
              <a:cxn ang="0">
                <a:pos x="22" y="67"/>
              </a:cxn>
              <a:cxn ang="0">
                <a:pos x="36" y="58"/>
              </a:cxn>
              <a:cxn ang="0">
                <a:pos x="32" y="11"/>
              </a:cxn>
              <a:cxn ang="0">
                <a:pos x="32" y="16"/>
              </a:cxn>
              <a:cxn ang="0">
                <a:pos x="36" y="12"/>
              </a:cxn>
              <a:cxn ang="0">
                <a:pos x="32" y="21"/>
              </a:cxn>
              <a:cxn ang="0">
                <a:pos x="32" y="26"/>
              </a:cxn>
              <a:cxn ang="0">
                <a:pos x="36" y="22"/>
              </a:cxn>
              <a:cxn ang="0">
                <a:pos x="32" y="31"/>
              </a:cxn>
              <a:cxn ang="0">
                <a:pos x="32" y="36"/>
              </a:cxn>
              <a:cxn ang="0">
                <a:pos x="36" y="32"/>
              </a:cxn>
              <a:cxn ang="0">
                <a:pos x="32" y="41"/>
              </a:cxn>
              <a:cxn ang="0">
                <a:pos x="32" y="47"/>
              </a:cxn>
              <a:cxn ang="0">
                <a:pos x="36" y="43"/>
              </a:cxn>
              <a:cxn ang="0">
                <a:pos x="42" y="11"/>
              </a:cxn>
              <a:cxn ang="0">
                <a:pos x="42" y="16"/>
              </a:cxn>
              <a:cxn ang="0">
                <a:pos x="46" y="12"/>
              </a:cxn>
              <a:cxn ang="0">
                <a:pos x="42" y="21"/>
              </a:cxn>
              <a:cxn ang="0">
                <a:pos x="42" y="26"/>
              </a:cxn>
              <a:cxn ang="0">
                <a:pos x="46" y="22"/>
              </a:cxn>
              <a:cxn ang="0">
                <a:pos x="42" y="31"/>
              </a:cxn>
              <a:cxn ang="0">
                <a:pos x="42" y="36"/>
              </a:cxn>
              <a:cxn ang="0">
                <a:pos x="46" y="32"/>
              </a:cxn>
              <a:cxn ang="0">
                <a:pos x="42" y="41"/>
              </a:cxn>
              <a:cxn ang="0">
                <a:pos x="42" y="47"/>
              </a:cxn>
              <a:cxn ang="0">
                <a:pos x="46" y="43"/>
              </a:cxn>
              <a:cxn ang="0">
                <a:pos x="42" y="52"/>
              </a:cxn>
              <a:cxn ang="0">
                <a:pos x="42" y="57"/>
              </a:cxn>
              <a:cxn ang="0">
                <a:pos x="46" y="53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chemeClr val="lt1"/>
          </a:solidFill>
          <a:ln w="9525">
            <a:noFill/>
            <a:round/>
          </a:ln>
        </p:spPr>
        <p:txBody>
          <a:bodyPr vert="horz" wrap="square" lIns="121904" tIns="60952" rIns="121904" bIns="60952" numCol="1" anchor="t" anchorCtr="0" compatLnSpc="1"/>
          <a:lstStyle/>
          <a:p>
            <a:endParaRPr lang="en-US" sz="36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57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4807345" y="4623135"/>
            <a:ext cx="681659" cy="60415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lt1"/>
          </a:solidFill>
          <a:ln w="9525">
            <a:noFill/>
            <a:round/>
          </a:ln>
        </p:spPr>
        <p:txBody>
          <a:bodyPr vert="horz" wrap="square" lIns="121904" tIns="60952" rIns="121904" bIns="60952" numCol="1" anchor="t" anchorCtr="0" compatLnSpc="1"/>
          <a:lstStyle/>
          <a:p>
            <a:endParaRPr lang="en-US" sz="360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49"/>
          <p:cNvSpPr txBox="1"/>
          <p:nvPr/>
        </p:nvSpPr>
        <p:spPr>
          <a:xfrm>
            <a:off x="177165" y="398145"/>
            <a:ext cx="313753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智能医疗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机器人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36625" y="1102132"/>
            <a:ext cx="4077193" cy="3048228"/>
            <a:chOff x="279" y="1737"/>
            <a:chExt cx="6421" cy="4800"/>
          </a:xfrm>
        </p:grpSpPr>
        <p:pic>
          <p:nvPicPr>
            <p:cNvPr id="11" name="FCC6848E15A0F2F3B95F79E14267E56D">
              <a:hlinkClick r:id="" action="ppaction://media"/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link="rId9">
                    <p14:trim end="649.000000"/>
                  </p14:media>
                </p:ext>
              </p:extLst>
            </p:nvPr>
          </p:nvPicPr>
          <p:blipFill rotWithShape="1">
            <a:blip r:embed="rId10"/>
            <a:srcRect l="-1" t="35637" r="4" b="35089"/>
            <a:stretch>
              <a:fillRect/>
            </a:stretch>
          </p:blipFill>
          <p:spPr>
            <a:xfrm>
              <a:off x="279" y="1737"/>
              <a:ext cx="6421" cy="3341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  <a:softEdge rad="635000"/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445" y="4939"/>
              <a:ext cx="5930" cy="15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2000" dirty="0">
                  <a:solidFill>
                    <a:srgbClr val="231F2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普及率最高的手术机器人</a:t>
              </a:r>
              <a:endParaRPr lang="zh-CN" altLang="en-US" sz="2000" dirty="0">
                <a:solidFill>
                  <a:srgbClr val="231F2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231F2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da Vinci</a:t>
              </a:r>
              <a:r>
                <a:rPr lang="zh-CN" altLang="en-US" sz="20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仅有不到</a:t>
              </a:r>
              <a:r>
                <a:rPr lang="en-US" altLang="zh-CN" sz="20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1000</a:t>
              </a:r>
              <a:r>
                <a:rPr lang="en-US" altLang="en-US" sz="20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rPr>
                <a:t>台在亚洲</a:t>
              </a:r>
              <a:endParaRPr lang="zh-CN" altLang="en-US" sz="2000" dirty="0">
                <a:solidFill>
                  <a:srgbClr val="231F2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endParaRPr 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aphicFrame>
        <p:nvGraphicFramePr>
          <p:cNvPr id="12" name="图表 11" descr="7b0a202020202263686172745265734964223a202234353638333034220a7d0a"/>
          <p:cNvGraphicFramePr/>
          <p:nvPr/>
        </p:nvGraphicFramePr>
        <p:xfrm>
          <a:off x="936625" y="3906520"/>
          <a:ext cx="10313035" cy="262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5" name="026F867C325B35DF0CF1AEB0F64F9F93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92745" y="317500"/>
            <a:ext cx="3175635" cy="341947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6" name="文本框 15"/>
          <p:cNvSpPr txBox="1"/>
          <p:nvPr/>
        </p:nvSpPr>
        <p:spPr>
          <a:xfrm>
            <a:off x="5838190" y="978535"/>
            <a:ext cx="202247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Wingdings" panose="05000000000000000000" charset="0"/>
              <a:buNone/>
            </a:pPr>
            <a:r>
              <a:rPr lang="zh-CN" altLang="en-US" sz="2400" b="1">
                <a:solidFill>
                  <a:srgbClr val="577CCE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优势</a:t>
            </a:r>
            <a:endParaRPr lang="zh-CN" altLang="en-US" sz="2400" b="1">
              <a:solidFill>
                <a:srgbClr val="577CC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精准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视觉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反馈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 b="1">
                <a:solidFill>
                  <a:srgbClr val="577CC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劣势</a:t>
            </a:r>
            <a:endParaRPr lang="zh-CN" altLang="en-US" sz="2400" b="1">
              <a:solidFill>
                <a:srgbClr val="577CC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造价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昂贵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Clr>
                <a:srgbClr val="00080B"/>
              </a:buClr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难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0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量产</a:t>
            </a:r>
            <a:endParaRPr lang="zh-CN" altLang="en-US" sz="20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</a:t>
            </a:r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形状 8"/>
          <p:cNvSpPr/>
          <p:nvPr userDrawn="1">
            <p:custDataLst>
              <p:tags r:id="rId4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966595" y="1308100"/>
            <a:ext cx="8397240" cy="4831715"/>
            <a:chOff x="3160" y="1756"/>
            <a:chExt cx="13224" cy="7609"/>
          </a:xfrm>
        </p:grpSpPr>
        <p:pic>
          <p:nvPicPr>
            <p:cNvPr id="101" name="图片 10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646" y="1924"/>
              <a:ext cx="8423" cy="36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" name="图片 10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352" y="5635"/>
              <a:ext cx="4134" cy="28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5" y="5619"/>
              <a:ext cx="3698" cy="291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49" y="5619"/>
              <a:ext cx="4582" cy="2918"/>
            </a:xfrm>
            <a:prstGeom prst="rect">
              <a:avLst/>
            </a:prstGeom>
          </p:spPr>
        </p:pic>
        <p:sp>
          <p:nvSpPr>
            <p:cNvPr id="6" name="矩形 5"/>
            <p:cNvSpPr/>
            <p:nvPr>
              <p:custDataLst>
                <p:tags r:id="rId9"/>
              </p:custDataLst>
            </p:nvPr>
          </p:nvSpPr>
          <p:spPr>
            <a:xfrm>
              <a:off x="3160" y="1756"/>
              <a:ext cx="13006" cy="6933"/>
            </a:xfrm>
            <a:prstGeom prst="rect">
              <a:avLst/>
            </a:prstGeom>
            <a:noFill/>
            <a:ln>
              <a:solidFill>
                <a:schemeClr val="dk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3454" y="8785"/>
              <a:ext cx="129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体积小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无线移动能力强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；可用于</a:t>
              </a:r>
              <a:r>
                <a:rPr lang="zh-CN" altLang="en-US" b="1">
                  <a:solidFill>
                    <a:srgbClr val="577CCE"/>
                  </a:solidFill>
                  <a:latin typeface="微软雅黑" panose="020B0503020204020204" charset="-122"/>
                  <a:ea typeface="微软雅黑" panose="020B0503020204020204" charset="-122"/>
                </a:rPr>
                <a:t>微创手术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zh-CN" altLang="en-US" b="1">
                  <a:solidFill>
                    <a:srgbClr val="577CCE"/>
                  </a:solidFill>
                  <a:latin typeface="微软雅黑" panose="020B0503020204020204" charset="-122"/>
                  <a:ea typeface="微软雅黑" panose="020B0503020204020204" charset="-122"/>
                </a:rPr>
                <a:t>靶向治疗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以及</a:t>
              </a:r>
              <a:r>
                <a:rPr lang="zh-CN" altLang="en-US" b="1">
                  <a:solidFill>
                    <a:srgbClr val="577CCE"/>
                  </a:solidFill>
                  <a:latin typeface="微软雅黑" panose="020B0503020204020204" charset="-122"/>
                  <a:ea typeface="微软雅黑" panose="020B0503020204020204" charset="-122"/>
                </a:rPr>
                <a:t>细胞操作和分析</a:t>
              </a:r>
              <a:r>
                <a:rPr lang="zh-CN" altLang="en-US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等</a:t>
              </a:r>
              <a:endPara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49"/>
          <p:cNvSpPr txBox="1"/>
          <p:nvPr/>
        </p:nvSpPr>
        <p:spPr>
          <a:xfrm>
            <a:off x="177165" y="398145"/>
            <a:ext cx="373634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微纳米医疗机器人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rcRect l="9735"/>
          <a:stretch>
            <a:fillRect/>
          </a:stretch>
        </p:blipFill>
        <p:spPr>
          <a:xfrm>
            <a:off x="2023110" y="1431290"/>
            <a:ext cx="2560955" cy="22415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 rot="5400000">
            <a:off x="2836545" y="-2670175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</a:t>
            </a:r>
            <a:endParaRPr lang="en-US" altLang="zh-CN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732270" y="3499485"/>
          <a:ext cx="5424805" cy="2948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732270" y="508000"/>
            <a:ext cx="5198745" cy="2865755"/>
            <a:chOff x="1245" y="6677"/>
            <a:chExt cx="7364" cy="3994"/>
          </a:xfrm>
        </p:grpSpPr>
        <p:graphicFrame>
          <p:nvGraphicFramePr>
            <p:cNvPr id="7" name="图表 6"/>
            <p:cNvGraphicFramePr/>
            <p:nvPr/>
          </p:nvGraphicFramePr>
          <p:xfrm>
            <a:off x="1368" y="7160"/>
            <a:ext cx="7241" cy="35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1245" y="6677"/>
              <a:ext cx="7364" cy="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</a:rPr>
                <a:t>我国部分高校对微纳米医疗机器人研究的发文数量</a:t>
              </a:r>
              <a:endPara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" name="文本框 49"/>
          <p:cNvSpPr txBox="1"/>
          <p:nvPr/>
        </p:nvSpPr>
        <p:spPr>
          <a:xfrm>
            <a:off x="177165" y="398145"/>
            <a:ext cx="6545580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国内外微纳米医疗机器人研究现状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0030" y="1376680"/>
            <a:ext cx="6419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热点：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最近二十年来发展迅速，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掀起热潮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现状：仍然具有较大进步空间，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前景广阔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3" name="图表 12" descr="7b0a202020202263686172745265734964223a20223230343732313937220a7d0a"/>
          <p:cNvGraphicFramePr/>
          <p:nvPr/>
        </p:nvGraphicFramePr>
        <p:xfrm>
          <a:off x="399415" y="2811145"/>
          <a:ext cx="5815965" cy="363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641850" y="3218815"/>
            <a:ext cx="4037965" cy="1114425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defTabSz="913765" eaLnBrk="1" hangingPunct="1">
              <a:defRPr/>
            </a:pP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</a:rPr>
              <a:t>作用机理</a:t>
            </a:r>
            <a:endParaRPr lang="zh-CN" altLang="en-US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charset="-122"/>
            </a:endParaRPr>
          </a:p>
          <a:p>
            <a:pPr algn="dist" defTabSz="913765" eaLnBrk="1" hangingPunct="1">
              <a:defRPr/>
            </a:pPr>
            <a:endParaRPr lang="zh-CN" altLang="en-US"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34110" y="1323975"/>
            <a:ext cx="3341370" cy="3486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/>
          </a:bodyPr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68850" y="4333240"/>
            <a:ext cx="366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制造</a:t>
            </a:r>
            <a:r>
              <a:rPr lang="en-US" altLang="zh-CN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+</a:t>
            </a:r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驱动</a:t>
            </a:r>
            <a:r>
              <a:rPr lang="en-US" altLang="zh-CN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+</a:t>
            </a:r>
            <a:r>
              <a:rPr lang="zh-CN" altLang="en-US" sz="2400" b="1">
                <a:solidFill>
                  <a:srgbClr val="577CCE"/>
                </a:solidFill>
                <a:latin typeface="华光魏体_CNKI" panose="02000500000000000000" charset="-122"/>
                <a:ea typeface="华光魏体_CNKI" panose="02000500000000000000" charset="-122"/>
                <a:cs typeface="华光魏体_CNKI" panose="02000500000000000000" charset="-122"/>
              </a:rPr>
              <a:t>降解</a:t>
            </a:r>
            <a:endParaRPr lang="zh-CN" altLang="en-US" sz="2400" b="1">
              <a:solidFill>
                <a:srgbClr val="577CCE"/>
              </a:solidFill>
              <a:latin typeface="华光魏体_CNKI" panose="02000500000000000000" charset="-122"/>
              <a:ea typeface="华光魏体_CNKI" panose="02000500000000000000" charset="-122"/>
              <a:cs typeface="华光魏体_CNKI" panose="02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63118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0000"/>
                </a:srgbClr>
              </a:gs>
              <a:gs pos="100000">
                <a:srgbClr val="D8D8E4">
                  <a:lumMod val="90000"/>
                  <a:alpha val="2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 rot="5400000">
            <a:off x="2663825" y="-2669540"/>
            <a:ext cx="6859270" cy="1219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 rot="5400000">
            <a:off x="2871470" y="-2669540"/>
            <a:ext cx="6443345" cy="1219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" y="937260"/>
            <a:ext cx="4237355" cy="2364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8089"/>
          <a:stretch>
            <a:fillRect/>
          </a:stretch>
        </p:blipFill>
        <p:spPr>
          <a:xfrm>
            <a:off x="5318760" y="927100"/>
            <a:ext cx="2070735" cy="1520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845" y="927100"/>
            <a:ext cx="2070735" cy="15195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930" y="928370"/>
            <a:ext cx="2070735" cy="151955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206509" y="2097327"/>
            <a:ext cx="658589" cy="34941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89639" y="2097327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01979" y="2087802"/>
            <a:ext cx="65858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34305" y="2620645"/>
            <a:ext cx="66484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不同类型的微纳米机器人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）不对称结构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）螺旋结构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）管状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49"/>
          <p:cNvSpPr txBox="1"/>
          <p:nvPr/>
        </p:nvSpPr>
        <p:spPr>
          <a:xfrm>
            <a:off x="543560" y="409575"/>
            <a:ext cx="4404995" cy="587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63930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制造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74650" y="3574415"/>
            <a:ext cx="1165796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27380" y="3856990"/>
            <a:ext cx="11059160" cy="2132965"/>
            <a:chOff x="988" y="5930"/>
            <a:chExt cx="17416" cy="3359"/>
          </a:xfrm>
        </p:grpSpPr>
        <p:sp>
          <p:nvSpPr>
            <p:cNvPr id="37" name="文本框 36"/>
            <p:cNvSpPr txBox="1"/>
            <p:nvPr/>
          </p:nvSpPr>
          <p:spPr>
            <a:xfrm>
              <a:off x="992" y="5930"/>
              <a:ext cx="17412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1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zh-CN" altLang="en-US" sz="1600" b="1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自组装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的制作方法</a:t>
              </a:r>
              <a:r>
                <a:rPr lang="en-US" altLang="zh-CN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如图（</a:t>
              </a:r>
              <a:r>
                <a:rPr lang="en-US" altLang="zh-CN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）所示，依靠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表面相反电荷的吸附作用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，使牛精子细胞和赤铁矿纳米粒子结合到一起</a:t>
              </a:r>
              <a:r>
                <a:rPr lang="en-US" altLang="zh-CN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 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它能够通过超声图像进行定位，并通过磁场可控地操纵其沿着预设轨迹运动</a:t>
              </a:r>
              <a:r>
                <a:rPr lang="en-US" altLang="zh-CN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 是一种制造微/纳米机器人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</a:t>
              </a:r>
              <a:r>
                <a:rPr lang="zh-CN" altLang="en-US" sz="1400" b="1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常用方法</a:t>
              </a:r>
              <a:r>
                <a:rPr lang="zh-CN" altLang="en-US" sz="1400" spc="7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zh-CN" altLang="en-US" sz="1400" spc="7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88" y="7125"/>
              <a:ext cx="17412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</a:t>
              </a:r>
              <a:r>
                <a:rPr lang="en-US" altLang="zh-CN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3D</a:t>
              </a: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打印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的制作方法 如图（b）所示，螺旋结构的微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/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纳米机器人可用于运输细胞； 3D打印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精度更高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设计范围更广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，但价格昂贵； </a:t>
              </a:r>
              <a:r>
                <a:rPr lang="zh-CN" altLang="en-US" sz="1400" b="1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常用于结构复杂的微/纳米机器人制造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zh-CN" altLang="en-US" sz="1400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88" y="8275"/>
              <a:ext cx="17412" cy="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fontAlgn="auto">
                <a:lnSpc>
                  <a:spcPct val="120000"/>
                </a:lnSpc>
              </a:pPr>
              <a:r>
                <a:rPr lang="zh-CN" altLang="en-US" sz="1600" b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❏自卷曲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的制作方法 如图（c）所示，利用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材料内部的应变梯度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，通过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蚀刻牺牲层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来</a:t>
              </a:r>
              <a:r>
                <a:rPr lang="zh-CN" altLang="en-US" sz="1400" b="1" spc="70">
                  <a:solidFill>
                    <a:srgbClr val="577CCE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释放预应变的纳米膜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，并使其发生物理卷曲；</a:t>
              </a:r>
              <a:endParaRPr lang="zh-CN" altLang="en-US" sz="1400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fontAlgn="auto">
                <a:lnSpc>
                  <a:spcPct val="120000"/>
                </a:lnSpc>
              </a:pPr>
              <a:r>
                <a:rPr lang="zh-CN" altLang="en-US" sz="1400" b="1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通常应用于具有</a:t>
              </a:r>
              <a:r>
                <a:rPr lang="zh-CN" altLang="en-US" sz="1400" b="1" u="sng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管状结构</a:t>
              </a:r>
              <a:r>
                <a:rPr lang="zh-CN" altLang="en-US" sz="1400" b="1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</a:t>
              </a:r>
              <a:r>
                <a:rPr lang="zh-CN" altLang="en-US" sz="1400" b="1" spc="70">
                  <a:solidFill>
                    <a:srgbClr val="FF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微/纳米机器人制造</a:t>
              </a:r>
              <a:r>
                <a:rPr lang="zh-CN" altLang="en-US" sz="1400" spc="70"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1400" spc="7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PA" val="v5.1.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A" val="v5.0.5"/>
</p:tagLst>
</file>

<file path=ppt/tags/tag131.xml><?xml version="1.0" encoding="utf-8"?>
<p:tagLst xmlns:p="http://schemas.openxmlformats.org/presentationml/2006/main">
  <p:tag name="PA" val="v5.0.5"/>
</p:tagLst>
</file>

<file path=ppt/tags/tag132.xml><?xml version="1.0" encoding="utf-8"?>
<p:tagLst xmlns:p="http://schemas.openxmlformats.org/presentationml/2006/main">
  <p:tag name="PA" val="v5.1.1"/>
</p:tagLst>
</file>

<file path=ppt/tags/tag133.xml><?xml version="1.0" encoding="utf-8"?>
<p:tagLst xmlns:p="http://schemas.openxmlformats.org/presentationml/2006/main">
  <p:tag name="PA" val="v5.1.1"/>
</p:tagLst>
</file>

<file path=ppt/tags/tag134.xml><?xml version="1.0" encoding="utf-8"?>
<p:tagLst xmlns:p="http://schemas.openxmlformats.org/presentationml/2006/main">
  <p:tag name="PA" val="v5.1.1"/>
</p:tagLst>
</file>

<file path=ppt/tags/tag135.xml><?xml version="1.0" encoding="utf-8"?>
<p:tagLst xmlns:p="http://schemas.openxmlformats.org/presentationml/2006/main">
  <p:tag name="PA" val="v5.1.1"/>
</p:tagLst>
</file>

<file path=ppt/tags/tag136.xml><?xml version="1.0" encoding="utf-8"?>
<p:tagLst xmlns:p="http://schemas.openxmlformats.org/presentationml/2006/main">
  <p:tag name="KSO_WM_UNIT_GLOW_SCHEMECOLOR_INDEX_BRIGHTNESS" val="0"/>
  <p:tag name="KSO_WM_UNIT_GLOW_SCHEMECOLOR_INDEX" val="9"/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3"/>
  <p:tag name="KSO_WM_UNIT_TEXT_LINE_FILL_TYPE" val="2"/>
</p:tagLst>
</file>

<file path=ppt/tags/tag1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EXT_FORE_SCHEMECOLOR_INDEX_BRIGHTNESS" val="0"/>
  <p:tag name="KSO_WM_UNIT_TEXT_FORE_SCHEMECOLOR_INDEX" val="5"/>
  <p:tag name="KSO_WM_UNIT_TEXT_LINE_FILL_TYPE" val="2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-0.5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-0.5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-0.5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-0.5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8.xml><?xml version="1.0" encoding="utf-8"?>
<p:tagLst xmlns:p="http://schemas.openxmlformats.org/presentationml/2006/main">
  <p:tag name="KSO_WM_UNIT_GLOW_SCHEMECOLOR_INDEX_BRIGHTNESS" val="0"/>
  <p:tag name="KSO_WM_UNIT_GLOW_SCHEMECOLOR_INDEX" val="9"/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3"/>
  <p:tag name="KSO_WM_UNIT_TEXT_LINE_FILL_TYPE" val="2"/>
</p:tagLst>
</file>

<file path=ppt/tags/tag1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EXT_FORE_SCHEMECOLOR_INDEX_BRIGHTNESS" val="0"/>
  <p:tag name="KSO_WM_UNIT_TEXT_FORE_SCHEMECOLOR_INDEX" val="5"/>
  <p:tag name="KSO_WM_UNIT_TEX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8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87.xml><?xml version="1.0" encoding="utf-8"?>
<p:tagLst xmlns:p="http://schemas.openxmlformats.org/presentationml/2006/main">
  <p:tag name="KSO_WM_UNIT_GLOW_SCHEMECOLOR_INDEX_BRIGHTNESS" val="0"/>
  <p:tag name="KSO_WM_UNIT_GLOW_SCHEMECOLOR_INDEX" val="9"/>
  <p:tag name="KSO_WM_UNIT_TEXT_FILL_FORE_SCHEMECOLOR_INDEX_BRIGHTNESS" val="0"/>
  <p:tag name="KSO_WM_UNIT_TEXT_FILL_FORE_SCHEMECOLOR_INDEX" val="13"/>
  <p:tag name="KSO_WM_UNIT_TEXT_FILL_TYPE" val="1"/>
  <p:tag name="KSO_WM_UNIT_TEXT_FORE_SCHEMECOLOR_INDEX_BRIGHTNESS" val="0"/>
  <p:tag name="KSO_WM_UNIT_TEXT_FORE_SCHEMECOLOR_INDEX" val="13"/>
  <p:tag name="KSO_WM_UNIT_TEXT_LINE_FILL_TYPE" val="2"/>
</p:tagLst>
</file>

<file path=ppt/tags/tag1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EXT_FORE_SCHEMECOLOR_INDEX_BRIGHTNESS" val="0"/>
  <p:tag name="KSO_WM_UNIT_TEXT_FORE_SCHEMECOLOR_INDEX" val="5"/>
  <p:tag name="KSO_WM_UNIT_TEXT_LINE_FILL_TYPE" val="2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9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97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19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1"/>
  <p:tag name="KSO_WM_UNIT_TEXT_FILL_TYPE" val="1"/>
</p:tagLst>
</file>

<file path=ppt/tags/tag20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  <p:tag name="KSO_WM_UNIT_TEXT_FORE_SCHEMECOLOR_INDEX_BRIGHTNESS" val="0"/>
  <p:tag name="KSO_WM_UNIT_TEXT_FORE_SCHEMECOLOR_INDEX" val="5"/>
  <p:tag name="KSO_WM_UNIT_TEXT_LINE_FILL_TYPE" val="2"/>
</p:tagLst>
</file>

<file path=ppt/tags/tag2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2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565ff2d-9579-4470-a021-b79a7e5173c4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71ee10f0-e97b-4ae5-8c9f-ea1f557d1629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.9"/>
  <p:tag name="KSO_WM_UNIT_FILL_FORE_SCHEMECOLOR_INDEX_2_BRIGHTNESS" val="-0.1"/>
  <p:tag name="KSO_WM_UNIT_FILL_FORE_SCHEMECOLOR_INDEX_2" val="15"/>
  <p:tag name="KSO_WM_UNIT_FILL_FORE_SCHEMECOLOR_INDEX_2_POS" val="1"/>
  <p:tag name="KSO_WM_UNIT_FILL_FORE_SCHEMECOLOR_INDEX_2_TRANS" val="0.76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51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98B06DDD-53DD-4EAC-B8A2-5F9AAC1CBFE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01包图\1"/>
  <p:tag name="ISPRING_PRESENTATION_TITLE" val="蓝色简约风大学生毕业设计答辩PPT模板"/>
  <p:tag name="ISPRING_FIRST_PUBLISH" val="1"/>
  <p:tag name="COMMONDATA" val="eyJoZGlkIjoiZDA3YTExNmIwZWFkZDI3OGRmMjllM2ZiYjhlYWU0MGMifQ==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84CA"/>
      </a:accent1>
      <a:accent2>
        <a:srgbClr val="3A3B3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q51az3x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2176</Words>
  <Application>WPS 演示</Application>
  <PresentationFormat>宽屏</PresentationFormat>
  <Paragraphs>338</Paragraphs>
  <Slides>24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等线</vt:lpstr>
      <vt:lpstr>Impact</vt:lpstr>
      <vt:lpstr>Calibri</vt:lpstr>
      <vt:lpstr>楷体</vt:lpstr>
      <vt:lpstr>Wingdings</vt:lpstr>
      <vt:lpstr>华光魏体_CNKI</vt:lpstr>
      <vt:lpstr>Times New Roman</vt:lpstr>
      <vt:lpstr>字魂59号-创粗黑</vt:lpstr>
      <vt:lpstr>黑体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蓝色简约风大学生毕业设计答辩PPT模板</dc:title>
  <dc:creator>Administrater</dc:creator>
  <cp:lastModifiedBy>夜雨声烦</cp:lastModifiedBy>
  <cp:revision>36</cp:revision>
  <dcterms:created xsi:type="dcterms:W3CDTF">2019-05-01T07:14:00Z</dcterms:created>
  <dcterms:modified xsi:type="dcterms:W3CDTF">2022-04-29T15:41:05Z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F3E4B6704702401FBF63C900AFA6F8AB</vt:lpwstr>
  </property>
  <property fmtid="{D5CDD505-2E9C-101B-9397-08002B2CF9AE}" pid="3" name="KSOProductBuildVer">
    <vt:lpwstr>2052-11.1.0.11636</vt:lpwstr>
  </property>
</Properties>
</file>